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41" r:id="rId1"/>
  </p:sldMasterIdLst>
  <p:notesMasterIdLst>
    <p:notesMasterId r:id="rId25"/>
  </p:notesMasterIdLst>
  <p:sldIdLst>
    <p:sldId id="256" r:id="rId2"/>
    <p:sldId id="307" r:id="rId3"/>
    <p:sldId id="308" r:id="rId4"/>
    <p:sldId id="309" r:id="rId5"/>
    <p:sldId id="311" r:id="rId6"/>
    <p:sldId id="312" r:id="rId7"/>
    <p:sldId id="314" r:id="rId8"/>
    <p:sldId id="315" r:id="rId9"/>
    <p:sldId id="290" r:id="rId10"/>
    <p:sldId id="301" r:id="rId11"/>
    <p:sldId id="321" r:id="rId12"/>
    <p:sldId id="322" r:id="rId13"/>
    <p:sldId id="323" r:id="rId14"/>
    <p:sldId id="324" r:id="rId15"/>
    <p:sldId id="300" r:id="rId16"/>
    <p:sldId id="319" r:id="rId17"/>
    <p:sldId id="318" r:id="rId18"/>
    <p:sldId id="320" r:id="rId19"/>
    <p:sldId id="317" r:id="rId20"/>
    <p:sldId id="303" r:id="rId21"/>
    <p:sldId id="304" r:id="rId22"/>
    <p:sldId id="305" r:id="rId23"/>
    <p:sldId id="306" r:id="rId24"/>
  </p:sldIdLst>
  <p:sldSz cx="9906000" cy="6858000" type="A4"/>
  <p:notesSz cx="6761163" cy="99425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43" autoAdjust="0"/>
    <p:restoredTop sz="94669" autoAdjust="0"/>
  </p:normalViewPr>
  <p:slideViewPr>
    <p:cSldViewPr snapToGrid="0">
      <p:cViewPr varScale="1">
        <p:scale>
          <a:sx n="70" d="100"/>
          <a:sy n="70" d="100"/>
        </p:scale>
        <p:origin x="1074" y="72"/>
      </p:cViewPr>
      <p:guideLst>
        <p:guide orient="horz" pos="2160"/>
        <p:guide pos="384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1F3252-AED7-40AF-9EFC-9AAB531D56B6}" type="datetimeFigureOut">
              <a:rPr lang="ru-RU" smtClean="0"/>
              <a:t>31.08.2017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57263" y="1243013"/>
            <a:ext cx="48466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3A1288-DDC5-470C-BBEA-C091FD516A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52175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A1288-DDC5-470C-BBEA-C091FD516AB5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09714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8975" y="746125"/>
            <a:ext cx="5383213" cy="3727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81331B57-0BE5-4F82-AA58-76F53EFF3ADA}" type="datetime8">
              <a:rPr lang="en-US">
                <a:solidFill>
                  <a:prstClr val="black"/>
                </a:solidFill>
              </a:rPr>
              <a:pPr/>
              <a:t>8/31/2017 1:36 AM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solidFill>
                  <a:srgbClr val="000000"/>
                </a:solidFill>
              </a:rPr>
              <a:t>© Корпорация Майкрософт (Microsoft Corporation), 2007. Все права защищены. Microsoft, Windows, Windows Vista и другие названия продуктов являются или могут являться зарегистрированными товарными знаками и/или товарными знаками в США и/или других странах.</a:t>
            </a:r>
          </a:p>
          <a:p>
            <a:r>
              <a:rPr lang="en-US">
                <a:solidFill>
                  <a:srgbClr val="000000"/>
                </a:solidFill>
              </a:rPr>
              <a:t>Информация приведена в этом документе только в демонстрационных целях и не отражает точку зрения представителей корпорации Майкрософт на момент составления данной презентации.  Поскольку корпорация Майкрософт вынуждена учитывать меняющиеся рыночные условия, она не гарантирует точность информации, указанной после составления этой презентации, а также не берет на себя подобной обязанности.  </a:t>
            </a:r>
            <a:br>
              <a:rPr lang="en-US">
                <a:solidFill>
                  <a:srgbClr val="000000"/>
                </a:solidFill>
              </a:rPr>
            </a:br>
            <a:r>
              <a:rPr lang="en-US">
                <a:solidFill>
                  <a:srgbClr val="000000"/>
                </a:solidFill>
              </a:rPr>
              <a:t>КОРПОРАЦИЯ МАЙКРОСОФТ НЕ ДАЕТ НИКАКИХ ЯВНЫХ, ПОДРАЗУМЕВАЕМЫХ ИЛИ ЗАКРЕПЛЕННЫХ ЗАКОНОДАТЕЛЬСТВОМ ГАРАНТИЙ В ОТНОШЕНИИ СВЕДЕНИЙ ИЗ ЭТОЙ ПРЕЗЕНТАЦИИ.</a:t>
            </a:r>
          </a:p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EC87E0CF-87F6-4B58-B8B8-DCAB2DAAF3CA}" type="slidenum">
              <a:rPr lang="en-US">
                <a:solidFill>
                  <a:prstClr val="black"/>
                </a:solidFill>
              </a:rPr>
              <a:pPr/>
              <a:t>23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86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609601"/>
            <a:ext cx="84201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4953000"/>
            <a:ext cx="69342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FED2B-926A-644A-B44D-34C84772B73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31.08.2017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81F5A0D-5473-644E-A176-061390A133C4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0485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FED2B-926A-644A-B44D-34C84772B73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31.08.2017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F5A0D-5473-644E-A176-061390A133C4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288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FED2B-926A-644A-B44D-34C84772B73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31.08.2017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F5A0D-5473-644E-A176-061390A133C4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9350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3321" y="649805"/>
            <a:ext cx="7630142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3035" y="4344993"/>
            <a:ext cx="7630142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/>
              <a:t>Образец подзаголовка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82221" y="2355850"/>
            <a:ext cx="8330957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0066FF"/>
                    </a:gs>
                    <a:gs pos="28000">
                      <a:srgbClr val="2E59B0"/>
                    </a:gs>
                    <a:gs pos="62000">
                      <a:srgbClr val="2B395F"/>
                    </a:gs>
                    <a:gs pos="88000">
                      <a:srgbClr val="0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/>
              <a:t>щелкните, чтобы…</a:t>
            </a:r>
          </a:p>
        </p:txBody>
      </p:sp>
    </p:spTree>
    <p:extLst>
      <p:ext uri="{BB962C8B-B14F-4D97-AF65-F5344CB8AC3E}">
        <p14:creationId xmlns:p14="http://schemas.microsoft.com/office/powerpoint/2010/main" val="697095095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3321" y="649805"/>
            <a:ext cx="7630142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3035" y="4344993"/>
            <a:ext cx="7630142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/>
              <a:t>Образец подзаголовка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82221" y="2355850"/>
            <a:ext cx="8330957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0066FF"/>
                    </a:gs>
                    <a:gs pos="28000">
                      <a:srgbClr val="2E59B0"/>
                    </a:gs>
                    <a:gs pos="62000">
                      <a:srgbClr val="2B395F"/>
                    </a:gs>
                    <a:gs pos="88000">
                      <a:srgbClr val="0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/>
              <a:t>щелкните, чтобы…</a:t>
            </a:r>
          </a:p>
        </p:txBody>
      </p:sp>
    </p:spTree>
    <p:extLst>
      <p:ext uri="{BB962C8B-B14F-4D97-AF65-F5344CB8AC3E}">
        <p14:creationId xmlns:p14="http://schemas.microsoft.com/office/powerpoint/2010/main" val="4089502170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3321" y="649805"/>
            <a:ext cx="7630142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3035" y="4344993"/>
            <a:ext cx="7630142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/>
              <a:t>Образец подзаголовка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82221" y="2355850"/>
            <a:ext cx="8330957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0066FF"/>
                    </a:gs>
                    <a:gs pos="28000">
                      <a:srgbClr val="2E59B0"/>
                    </a:gs>
                    <a:gs pos="62000">
                      <a:srgbClr val="2B395F"/>
                    </a:gs>
                    <a:gs pos="88000">
                      <a:srgbClr val="0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/>
              <a:t>щелкните, чтобы…</a:t>
            </a:r>
          </a:p>
        </p:txBody>
      </p:sp>
    </p:spTree>
    <p:extLst>
      <p:ext uri="{BB962C8B-B14F-4D97-AF65-F5344CB8AC3E}">
        <p14:creationId xmlns:p14="http://schemas.microsoft.com/office/powerpoint/2010/main" val="1917908889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3321" y="649805"/>
            <a:ext cx="7630142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3035" y="4344993"/>
            <a:ext cx="7630142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/>
              <a:t>Образец подзаголовка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82221" y="2355850"/>
            <a:ext cx="8330957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0066FF"/>
                    </a:gs>
                    <a:gs pos="28000">
                      <a:srgbClr val="2E59B0"/>
                    </a:gs>
                    <a:gs pos="62000">
                      <a:srgbClr val="2B395F"/>
                    </a:gs>
                    <a:gs pos="88000">
                      <a:srgbClr val="0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/>
              <a:t>щелкните, чтобы…</a:t>
            </a:r>
          </a:p>
        </p:txBody>
      </p:sp>
    </p:spTree>
    <p:extLst>
      <p:ext uri="{BB962C8B-B14F-4D97-AF65-F5344CB8AC3E}">
        <p14:creationId xmlns:p14="http://schemas.microsoft.com/office/powerpoint/2010/main" val="1244160015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FED2B-926A-644A-B44D-34C84772B73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31.08.2017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F5A0D-5473-644E-A176-061390A133C4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52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1371601"/>
            <a:ext cx="84201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4068763"/>
            <a:ext cx="84201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FED2B-926A-644A-B44D-34C84772B73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31.08.2017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F5A0D-5473-644E-A176-061390A133C4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870450" y="3924300"/>
            <a:ext cx="91836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087144" y="3924300"/>
            <a:ext cx="91836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654789" y="3924300"/>
            <a:ext cx="91836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11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FED2B-926A-644A-B44D-34C84772B73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31.08.2017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F5A0D-5473-644E-A176-061390A133C4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" y="1600200"/>
            <a:ext cx="4378452" cy="452628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901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0"/>
            <a:ext cx="4376870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5550" y="1600200"/>
            <a:ext cx="4378590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FED2B-926A-644A-B44D-34C84772B73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31.08.2017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F5A0D-5473-644E-A176-061390A133C4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95300" y="2212848"/>
            <a:ext cx="4378452" cy="391363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5061966" y="2212849"/>
            <a:ext cx="4378452" cy="3913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99561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FED2B-926A-644A-B44D-34C84772B73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31.08.2017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F5A0D-5473-644E-A176-061390A133C4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966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FED2B-926A-644A-B44D-34C84772B73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31.08.2017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F5A0D-5473-644E-A176-061390A133C4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542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99345" y="266700"/>
            <a:ext cx="3259006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066" y="273051"/>
            <a:ext cx="541218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99345" y="2438401"/>
            <a:ext cx="3259006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FED2B-926A-644A-B44D-34C84772B73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31.08.2017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F5A0D-5473-644E-A176-061390A133C4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135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9541" y="228600"/>
            <a:ext cx="6187809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633803" y="1143000"/>
            <a:ext cx="655928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19541" y="5810250"/>
            <a:ext cx="6187809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FED2B-926A-644A-B44D-34C84772B73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31.08.2017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F5A0D-5473-644E-A176-061390A133C4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560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0"/>
            <a:ext cx="89154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93627" y="6356351"/>
            <a:ext cx="2259806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 defTabSz="914400"/>
            <a:fld id="{FB476794-D079-41CB-B608-086A9F4513B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/>
              <a:t>31.08.2017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14096" y="6356351"/>
            <a:ext cx="3085306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 defTabSz="9144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55219" y="6356351"/>
            <a:ext cx="608806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 defTabSz="914400"/>
            <a:fld id="{6CAC84F3-FD6D-4795-8579-4F544B6AF78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9162574" y="6499384"/>
            <a:ext cx="91836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616546" y="6499384"/>
            <a:ext cx="91836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963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  <p:sldLayoutId id="2147483753" r:id="rId12"/>
    <p:sldLayoutId id="2147483736" r:id="rId13"/>
    <p:sldLayoutId id="2147483737" r:id="rId14"/>
    <p:sldLayoutId id="2147483738" r:id="rId15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345" y="633532"/>
            <a:ext cx="8769785" cy="4282438"/>
          </a:xfrm>
        </p:spPr>
        <p:txBody>
          <a:bodyPr>
            <a:noAutofit/>
          </a:bodyPr>
          <a:lstStyle/>
          <a:p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проведение независимой оценки результатов освоения образовательной программы СПО в рамках </a:t>
            </a:r>
            <a:r>
              <a:rPr lang="ru-RU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гиа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 соответствии с международными требованиями и профессиональными стандартами</a:t>
            </a:r>
            <a:b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9490" y="5577840"/>
            <a:ext cx="7760100" cy="988909"/>
          </a:xfrm>
        </p:spPr>
        <p:txBody>
          <a:bodyPr/>
          <a:lstStyle/>
          <a:p>
            <a:pPr marR="0" lvl="0" algn="l">
              <a:lnSpc>
                <a:spcPct val="90000"/>
              </a:lnSpc>
              <a:buClrTx/>
              <a:buSzTx/>
            </a:pPr>
            <a:r>
              <a:rPr lang="ru-RU" sz="2000" b="1" i="1" kern="0" dirty="0">
                <a:ln>
                  <a:noFill/>
                </a:ln>
                <a:solidFill>
                  <a:srgbClr val="002060"/>
                </a:solidFill>
                <a:latin typeface="Corbel"/>
              </a:rPr>
              <a:t>Павлова Оксана Анатольевна</a:t>
            </a:r>
          </a:p>
          <a:p>
            <a:pPr marR="0" lvl="0" algn="l">
              <a:lnSpc>
                <a:spcPct val="90000"/>
              </a:lnSpc>
              <a:buClrTx/>
              <a:buSzTx/>
            </a:pPr>
            <a:r>
              <a:rPr lang="ru-RU" sz="2000" b="1" i="1" kern="0" dirty="0" err="1">
                <a:solidFill>
                  <a:srgbClr val="002060"/>
                </a:solidFill>
                <a:latin typeface="Corbel"/>
              </a:rPr>
              <a:t>с</a:t>
            </a:r>
            <a:r>
              <a:rPr lang="ru-RU" sz="2000" b="1" i="1" kern="0" dirty="0" err="1">
                <a:ln>
                  <a:noFill/>
                </a:ln>
                <a:solidFill>
                  <a:srgbClr val="002060"/>
                </a:solidFill>
                <a:latin typeface="Corbel"/>
              </a:rPr>
              <a:t>.н.с</a:t>
            </a:r>
            <a:r>
              <a:rPr lang="ru-RU" sz="2000" b="1" i="1" kern="0" dirty="0">
                <a:ln>
                  <a:noFill/>
                </a:ln>
                <a:solidFill>
                  <a:srgbClr val="002060"/>
                </a:solidFill>
                <a:latin typeface="Corbel"/>
              </a:rPr>
              <a:t>. Центра развития профессионального образования Московского политехнического университета</a:t>
            </a:r>
          </a:p>
          <a:p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214603"/>
            <a:ext cx="1826541" cy="694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35499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6286" y="450376"/>
            <a:ext cx="8325135" cy="134149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ea typeface="+mn-ea"/>
                <a:cs typeface="+mn-cs"/>
              </a:rPr>
              <a:t>Выявленные проблемы внедрения Демонстрационного Экзамена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ea typeface="+mn-ea"/>
              <a:cs typeface="+mn-cs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1153" y="2136657"/>
            <a:ext cx="8915400" cy="4572000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+mn-lt"/>
                <a:cs typeface="Times New Roman"/>
              </a:rPr>
              <a:t>Н</a:t>
            </a:r>
            <a:r>
              <a:rPr lang="ru-RU" sz="3200" b="1" dirty="0" smtClean="0">
                <a:solidFill>
                  <a:schemeClr val="tx1"/>
                </a:solidFill>
                <a:latin typeface="+mn-lt"/>
                <a:cs typeface="Times New Roman"/>
              </a:rPr>
              <a:t>есоответствие процедур </a:t>
            </a:r>
            <a:r>
              <a:rPr lang="en-US" sz="3200" b="1" dirty="0" smtClean="0">
                <a:solidFill>
                  <a:schemeClr val="tx1"/>
                </a:solidFill>
                <a:latin typeface="+mn-lt"/>
                <a:cs typeface="Times New Roman"/>
              </a:rPr>
              <a:t>WS </a:t>
            </a:r>
            <a:r>
              <a:rPr lang="ru-RU" sz="3200" b="1" dirty="0" smtClean="0">
                <a:solidFill>
                  <a:schemeClr val="tx1"/>
                </a:solidFill>
                <a:latin typeface="+mn-lt"/>
                <a:cs typeface="Times New Roman"/>
              </a:rPr>
              <a:t>и ГИА</a:t>
            </a:r>
            <a:endParaRPr lang="ru-RU" sz="3200" b="1" dirty="0">
              <a:solidFill>
                <a:schemeClr val="tx1"/>
              </a:solidFill>
              <a:latin typeface="+mn-lt"/>
              <a:cs typeface="Times New Roman"/>
            </a:endParaRPr>
          </a:p>
          <a:p>
            <a:pPr>
              <a:spcAft>
                <a:spcPts val="60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+mn-lt"/>
                <a:cs typeface="Times New Roman"/>
              </a:rPr>
              <a:t>С</a:t>
            </a:r>
            <a:r>
              <a:rPr lang="ru-RU" sz="3200" b="1" dirty="0" smtClean="0">
                <a:solidFill>
                  <a:schemeClr val="tx1"/>
                </a:solidFill>
                <a:latin typeface="+mn-lt"/>
                <a:cs typeface="Times New Roman"/>
              </a:rPr>
              <a:t>одержательные расхождения между компетенциями </a:t>
            </a:r>
            <a:r>
              <a:rPr lang="en-US" sz="3200" b="1" dirty="0" smtClean="0">
                <a:solidFill>
                  <a:schemeClr val="tx1"/>
                </a:solidFill>
                <a:latin typeface="+mn-lt"/>
                <a:cs typeface="Times New Roman"/>
              </a:rPr>
              <a:t>WS </a:t>
            </a:r>
            <a:r>
              <a:rPr lang="ru-RU" sz="3200" b="1" dirty="0" smtClean="0">
                <a:solidFill>
                  <a:schemeClr val="tx1"/>
                </a:solidFill>
                <a:latin typeface="+mn-lt"/>
                <a:cs typeface="Times New Roman"/>
              </a:rPr>
              <a:t>и ФГОС</a:t>
            </a:r>
            <a:endParaRPr lang="ru-RU" sz="3200" b="1" dirty="0">
              <a:solidFill>
                <a:schemeClr val="tx1"/>
              </a:solidFill>
              <a:latin typeface="+mn-lt"/>
              <a:cs typeface="Times New Roman"/>
            </a:endParaRPr>
          </a:p>
          <a:p>
            <a:pPr>
              <a:spcAft>
                <a:spcPts val="60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+mn-lt"/>
                <a:cs typeface="Times New Roman"/>
              </a:rPr>
              <a:t>Т</a:t>
            </a:r>
            <a:r>
              <a:rPr lang="ru-RU" sz="3200" b="1" dirty="0" smtClean="0">
                <a:solidFill>
                  <a:schemeClr val="tx1"/>
                </a:solidFill>
                <a:latin typeface="+mn-lt"/>
                <a:cs typeface="Times New Roman"/>
              </a:rPr>
              <a:t>рудности в организации логистики экзамена</a:t>
            </a:r>
            <a:endParaRPr lang="ru-RU" sz="3200" b="1" dirty="0">
              <a:solidFill>
                <a:schemeClr val="tx1"/>
              </a:solidFill>
              <a:latin typeface="+mn-lt"/>
              <a:cs typeface="Times New Roman"/>
            </a:endParaRPr>
          </a:p>
          <a:p>
            <a:pPr>
              <a:spcAft>
                <a:spcPts val="60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+mn-lt"/>
                <a:cs typeface="Times New Roman"/>
              </a:rPr>
              <a:t>В</a:t>
            </a:r>
            <a:r>
              <a:rPr lang="ru-RU" sz="3200" b="1" dirty="0" smtClean="0">
                <a:solidFill>
                  <a:schemeClr val="tx1"/>
                </a:solidFill>
                <a:latin typeface="+mn-lt"/>
                <a:cs typeface="Times New Roman"/>
              </a:rPr>
              <a:t>ысокие финансовые затраты</a:t>
            </a:r>
            <a:endParaRPr lang="ru-RU" sz="3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9A7F93DF-A255-4447-970A-D1E1D6789689}"/>
              </a:ext>
            </a:extLst>
          </p:cNvPr>
          <p:cNvSpPr/>
          <p:nvPr/>
        </p:nvSpPr>
        <p:spPr>
          <a:xfrm>
            <a:off x="0" y="-12852"/>
            <a:ext cx="9906000" cy="285728"/>
          </a:xfrm>
          <a:prstGeom prst="rect">
            <a:avLst/>
          </a:prstGeom>
          <a:gradFill flip="none" rotWithShape="1">
            <a:gsLst>
              <a:gs pos="0">
                <a:srgbClr val="1F497D">
                  <a:lumMod val="60000"/>
                  <a:lumOff val="40000"/>
                  <a:shade val="30000"/>
                  <a:satMod val="115000"/>
                </a:srgbClr>
              </a:gs>
              <a:gs pos="50000">
                <a:srgbClr val="1F497D">
                  <a:lumMod val="60000"/>
                  <a:lumOff val="40000"/>
                  <a:shade val="67500"/>
                  <a:satMod val="115000"/>
                </a:srgbClr>
              </a:gs>
              <a:gs pos="100000">
                <a:srgbClr val="1F497D">
                  <a:lumMod val="60000"/>
                  <a:lumOff val="40000"/>
                  <a:shade val="100000"/>
                  <a:satMod val="115000"/>
                </a:srgb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ru-RU" kern="0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697402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5252" y="272876"/>
            <a:ext cx="8202305" cy="668740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ru-RU" sz="3200" b="1" dirty="0">
                <a:solidFill>
                  <a:srgbClr val="FF0000"/>
                </a:solidFill>
                <a:cs typeface="Times New Roman"/>
              </a:rPr>
              <a:t>Несоответствие процедур </a:t>
            </a:r>
            <a:r>
              <a:rPr lang="en-US" sz="3200" b="1" dirty="0">
                <a:solidFill>
                  <a:srgbClr val="FF0000"/>
                </a:solidFill>
                <a:cs typeface="Times New Roman"/>
              </a:rPr>
              <a:t>WS </a:t>
            </a:r>
            <a:r>
              <a:rPr lang="ru-RU" sz="3200" b="1" dirty="0">
                <a:solidFill>
                  <a:srgbClr val="FF0000"/>
                </a:solidFill>
                <a:cs typeface="Times New Roman"/>
              </a:rPr>
              <a:t>и ГИА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4944" y="791570"/>
            <a:ext cx="9482919" cy="5718412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ru-RU" sz="2200" b="1" dirty="0" smtClean="0">
                <a:solidFill>
                  <a:srgbClr val="FF0000"/>
                </a:solidFill>
                <a:latin typeface="+mn-lt"/>
                <a:cs typeface="Times New Roman"/>
              </a:rPr>
              <a:t>Н</a:t>
            </a:r>
            <a:r>
              <a:rPr lang="ru-RU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е определены функции государственной экзаменационной комиссии </a:t>
            </a:r>
            <a:r>
              <a:rPr 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(</a:t>
            </a:r>
            <a:r>
              <a:rPr lang="ru-RU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ГЭК) в процедуре демонстрационного экзамена и роль экспертов демонстрационного экзамена от </a:t>
            </a:r>
            <a:r>
              <a:rPr 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WS</a:t>
            </a:r>
            <a:endParaRPr lang="ru-RU" sz="2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Times New Roman"/>
            </a:endParaRPr>
          </a:p>
          <a:p>
            <a:pPr>
              <a:spcAft>
                <a:spcPts val="600"/>
              </a:spcAft>
            </a:pPr>
            <a:r>
              <a:rPr lang="ru-RU" sz="2200" b="1" dirty="0" smtClean="0">
                <a:solidFill>
                  <a:srgbClr val="FF0000"/>
                </a:solidFill>
                <a:latin typeface="+mn-lt"/>
                <a:cs typeface="Times New Roman"/>
              </a:rPr>
              <a:t>Т</a:t>
            </a:r>
            <a:r>
              <a:rPr lang="ru-RU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ребования </a:t>
            </a:r>
            <a:r>
              <a:rPr lang="ru-RU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к содержанию, объему и структуре выпускной квалификационной работы (=демонстрационному экзамену) образовательная организация определяет самостоятельно с учетом </a:t>
            </a:r>
            <a:r>
              <a:rPr lang="ru-RU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ПООП</a:t>
            </a:r>
            <a:r>
              <a:rPr lang="ru-RU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 </a:t>
            </a:r>
            <a:r>
              <a:rPr lang="ru-RU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(ФГОС</a:t>
            </a:r>
            <a:r>
              <a:rPr lang="ru-RU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)</a:t>
            </a:r>
          </a:p>
          <a:p>
            <a:pPr>
              <a:spcAft>
                <a:spcPts val="600"/>
              </a:spcAft>
            </a:pPr>
            <a:r>
              <a:rPr lang="ru-RU" sz="2200" b="1" dirty="0" smtClean="0">
                <a:solidFill>
                  <a:srgbClr val="FF0000"/>
                </a:solidFill>
                <a:latin typeface="+mn-lt"/>
                <a:cs typeface="Times New Roman"/>
              </a:rPr>
              <a:t>Р</a:t>
            </a:r>
            <a:r>
              <a:rPr lang="ru-RU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езультаты </a:t>
            </a:r>
            <a:r>
              <a:rPr lang="ru-RU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оценки передаются в единую информационную систему, минуя делопроизводство образовательной </a:t>
            </a:r>
            <a:r>
              <a:rPr lang="ru-RU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организации</a:t>
            </a:r>
          </a:p>
          <a:p>
            <a:pPr>
              <a:spcAft>
                <a:spcPts val="600"/>
              </a:spcAft>
            </a:pPr>
            <a:r>
              <a:rPr lang="ru-RU" sz="2200" b="1" dirty="0" smtClean="0">
                <a:solidFill>
                  <a:srgbClr val="FF0000"/>
                </a:solidFill>
                <a:latin typeface="+mn-lt"/>
                <a:cs typeface="Times New Roman"/>
              </a:rPr>
              <a:t>О</a:t>
            </a:r>
            <a:r>
              <a:rPr lang="ru-RU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тсутствует </a:t>
            </a:r>
            <a:r>
              <a:rPr lang="ru-RU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открытость предоставления информации о ГИА для студентов за </a:t>
            </a:r>
            <a:r>
              <a:rPr lang="ru-RU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полгода</a:t>
            </a:r>
          </a:p>
          <a:p>
            <a:pPr>
              <a:spcAft>
                <a:spcPts val="600"/>
              </a:spcAft>
            </a:pPr>
            <a:r>
              <a:rPr lang="ru-RU" sz="2200" b="1" dirty="0" smtClean="0">
                <a:solidFill>
                  <a:srgbClr val="FF0000"/>
                </a:solidFill>
                <a:latin typeface="+mn-lt"/>
                <a:cs typeface="Times New Roman"/>
              </a:rPr>
              <a:t>П</a:t>
            </a:r>
            <a:r>
              <a:rPr lang="ru-RU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ри </a:t>
            </a:r>
            <a:r>
              <a:rPr lang="ru-RU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проведении ДЭ не проработан вопрос рассмотрения апелляции, не отражена организация ДЭ для лиц с ОВЗ</a:t>
            </a:r>
          </a:p>
          <a:p>
            <a:pPr>
              <a:spcAft>
                <a:spcPts val="600"/>
              </a:spcAft>
            </a:pP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Times New Roman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9A7F93DF-A255-4447-970A-D1E1D6789689}"/>
              </a:ext>
            </a:extLst>
          </p:cNvPr>
          <p:cNvSpPr/>
          <p:nvPr/>
        </p:nvSpPr>
        <p:spPr>
          <a:xfrm>
            <a:off x="0" y="-12852"/>
            <a:ext cx="9906000" cy="285728"/>
          </a:xfrm>
          <a:prstGeom prst="rect">
            <a:avLst/>
          </a:prstGeom>
          <a:gradFill flip="none" rotWithShape="1">
            <a:gsLst>
              <a:gs pos="0">
                <a:srgbClr val="1F497D">
                  <a:lumMod val="60000"/>
                  <a:lumOff val="40000"/>
                  <a:shade val="30000"/>
                  <a:satMod val="115000"/>
                </a:srgbClr>
              </a:gs>
              <a:gs pos="50000">
                <a:srgbClr val="1F497D">
                  <a:lumMod val="60000"/>
                  <a:lumOff val="40000"/>
                  <a:shade val="67500"/>
                  <a:satMod val="115000"/>
                </a:srgbClr>
              </a:gs>
              <a:gs pos="100000">
                <a:srgbClr val="1F497D">
                  <a:lumMod val="60000"/>
                  <a:lumOff val="40000"/>
                  <a:shade val="100000"/>
                  <a:satMod val="115000"/>
                </a:srgb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ru-RU" kern="0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073533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080" y="392723"/>
            <a:ext cx="8297839" cy="92804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3200" b="1" dirty="0">
                <a:solidFill>
                  <a:srgbClr val="FF0000"/>
                </a:solidFill>
                <a:cs typeface="Times New Roman"/>
              </a:rPr>
              <a:t>Содержательные расхождения между компетенциями </a:t>
            </a:r>
            <a:r>
              <a:rPr lang="en-US" sz="3200" b="1" dirty="0">
                <a:solidFill>
                  <a:srgbClr val="FF0000"/>
                </a:solidFill>
                <a:cs typeface="Times New Roman"/>
              </a:rPr>
              <a:t>WS </a:t>
            </a:r>
            <a:r>
              <a:rPr lang="ru-RU" sz="3200" b="1" dirty="0">
                <a:solidFill>
                  <a:srgbClr val="FF0000"/>
                </a:solidFill>
                <a:cs typeface="Times New Roman"/>
              </a:rPr>
              <a:t>и ФГОС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1200" y="1320772"/>
            <a:ext cx="9343597" cy="4572000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ru-RU" b="1" dirty="0">
                <a:solidFill>
                  <a:srgbClr val="FF0000"/>
                </a:solidFill>
                <a:latin typeface="+mn-lt"/>
                <a:cs typeface="Times New Roman"/>
              </a:rPr>
              <a:t>Н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ет соответствия профессий и специальностей СПО и компетенций </a:t>
            </a:r>
            <a:r>
              <a:rPr lang="ru-RU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Ворлдскиллс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Times New Roman"/>
            </a:endParaRPr>
          </a:p>
          <a:p>
            <a:pPr>
              <a:spcAft>
                <a:spcPts val="600"/>
              </a:spcAft>
            </a:pPr>
            <a:r>
              <a:rPr lang="ru-RU" b="1" dirty="0">
                <a:solidFill>
                  <a:srgbClr val="FF0000"/>
                </a:solidFill>
                <a:latin typeface="+mn-lt"/>
                <a:cs typeface="Times New Roman"/>
              </a:rPr>
              <a:t>Н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е определена методика проведения ДЭ для профессий/специальностей ТОП-50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, не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имеющих соответствующих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компетенций</a:t>
            </a:r>
          </a:p>
          <a:p>
            <a:pPr>
              <a:spcAft>
                <a:spcPts val="600"/>
              </a:spcAft>
            </a:pPr>
            <a:r>
              <a:rPr lang="ru-RU" b="1" dirty="0">
                <a:solidFill>
                  <a:srgbClr val="FF0000"/>
                </a:solidFill>
                <a:latin typeface="+mn-lt"/>
                <a:cs typeface="Times New Roman"/>
              </a:rPr>
              <a:t>О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бъем и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сложность задания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соответствуют требованиям чемпионатов, не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учитывается участие всех обучающихся</a:t>
            </a:r>
          </a:p>
          <a:p>
            <a:pPr>
              <a:spcAft>
                <a:spcPts val="600"/>
              </a:spcAft>
            </a:pPr>
            <a:r>
              <a:rPr lang="ru-RU" b="1" dirty="0" smtClean="0">
                <a:solidFill>
                  <a:srgbClr val="FF0000"/>
                </a:solidFill>
                <a:latin typeface="+mn-lt"/>
                <a:cs typeface="Times New Roman"/>
              </a:rPr>
              <a:t>О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тсутствует технология для перевода результатов ДЭ в оценку а ГИА</a:t>
            </a:r>
          </a:p>
          <a:p>
            <a:pPr>
              <a:spcAft>
                <a:spcPts val="600"/>
              </a:spcAft>
            </a:pPr>
            <a:r>
              <a:rPr lang="ru-RU" b="1" dirty="0" smtClean="0">
                <a:solidFill>
                  <a:srgbClr val="FF0000"/>
                </a:solidFill>
                <a:latin typeface="+mn-lt"/>
                <a:cs typeface="Times New Roman"/>
              </a:rPr>
              <a:t>Н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е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проработаны единые подходы к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разработке заданий, к определению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времени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их выполнения, критериев оценки, вариативности заданий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Times New Roman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9A7F93DF-A255-4447-970A-D1E1D6789689}"/>
              </a:ext>
            </a:extLst>
          </p:cNvPr>
          <p:cNvSpPr/>
          <p:nvPr/>
        </p:nvSpPr>
        <p:spPr>
          <a:xfrm>
            <a:off x="0" y="-12852"/>
            <a:ext cx="9906000" cy="285728"/>
          </a:xfrm>
          <a:prstGeom prst="rect">
            <a:avLst/>
          </a:prstGeom>
          <a:gradFill flip="none" rotWithShape="1">
            <a:gsLst>
              <a:gs pos="0">
                <a:srgbClr val="1F497D">
                  <a:lumMod val="60000"/>
                  <a:lumOff val="40000"/>
                  <a:shade val="30000"/>
                  <a:satMod val="115000"/>
                </a:srgbClr>
              </a:gs>
              <a:gs pos="50000">
                <a:srgbClr val="1F497D">
                  <a:lumMod val="60000"/>
                  <a:lumOff val="40000"/>
                  <a:shade val="67500"/>
                  <a:satMod val="115000"/>
                </a:srgbClr>
              </a:gs>
              <a:gs pos="100000">
                <a:srgbClr val="1F497D">
                  <a:lumMod val="60000"/>
                  <a:lumOff val="40000"/>
                  <a:shade val="100000"/>
                  <a:satMod val="115000"/>
                </a:srgb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ru-RU" kern="0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674912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3581" y="641444"/>
            <a:ext cx="8297839" cy="92804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ru-RU" sz="3200" b="1" dirty="0">
                <a:solidFill>
                  <a:srgbClr val="FF0000"/>
                </a:solidFill>
                <a:cs typeface="Times New Roman"/>
              </a:rPr>
              <a:t>Трудности в организации логистики экзамена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6603" y="1740872"/>
            <a:ext cx="9343597" cy="4572000"/>
          </a:xfrm>
        </p:spPr>
        <p:txBody>
          <a:bodyPr>
            <a:normAutofit fontScale="77500" lnSpcReduction="20000"/>
          </a:bodyPr>
          <a:lstStyle/>
          <a:p>
            <a:pPr>
              <a:spcAft>
                <a:spcPts val="600"/>
              </a:spcAft>
            </a:pPr>
            <a:r>
              <a:rPr lang="ru-RU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Временные затраты определены учебным планом и составляют 36 часов по профессии и 216 часов по специальности</a:t>
            </a:r>
          </a:p>
          <a:p>
            <a:pPr>
              <a:spcAft>
                <a:spcPts val="600"/>
              </a:spcAft>
            </a:pPr>
            <a:r>
              <a:rPr lang="ru-RU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Требования: освоение обучающимся программы в полном запланированном объеме и отсутствие академической задолженности по курсу обучения. </a:t>
            </a:r>
            <a:endParaRPr lang="ru-RU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Times New Roman"/>
            </a:endParaRPr>
          </a:p>
          <a:p>
            <a:pPr>
              <a:spcAft>
                <a:spcPts val="600"/>
              </a:spcAft>
            </a:pPr>
            <a:r>
              <a:rPr lang="ru-RU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Малое количество рабочих </a:t>
            </a:r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мест, соответствующих </a:t>
            </a:r>
            <a:r>
              <a:rPr lang="ru-RU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требованиям инфраструктурного </a:t>
            </a:r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листа, конкретные производители</a:t>
            </a:r>
            <a:endParaRPr lang="ru-RU" sz="32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Times New Roman"/>
            </a:endParaRPr>
          </a:p>
          <a:p>
            <a:pPr>
              <a:spcAft>
                <a:spcPts val="600"/>
              </a:spcAft>
            </a:pPr>
            <a:r>
              <a:rPr lang="ru-RU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Недостаточное количество </a:t>
            </a:r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экспертов по проведению демонстрационного экзамена</a:t>
            </a:r>
            <a:endParaRPr lang="ru-RU" sz="32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Times New Roman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9A7F93DF-A255-4447-970A-D1E1D6789689}"/>
              </a:ext>
            </a:extLst>
          </p:cNvPr>
          <p:cNvSpPr/>
          <p:nvPr/>
        </p:nvSpPr>
        <p:spPr>
          <a:xfrm>
            <a:off x="0" y="-12852"/>
            <a:ext cx="9906000" cy="285728"/>
          </a:xfrm>
          <a:prstGeom prst="rect">
            <a:avLst/>
          </a:prstGeom>
          <a:gradFill flip="none" rotWithShape="1">
            <a:gsLst>
              <a:gs pos="0">
                <a:srgbClr val="1F497D">
                  <a:lumMod val="60000"/>
                  <a:lumOff val="40000"/>
                  <a:shade val="30000"/>
                  <a:satMod val="115000"/>
                </a:srgbClr>
              </a:gs>
              <a:gs pos="50000">
                <a:srgbClr val="1F497D">
                  <a:lumMod val="60000"/>
                  <a:lumOff val="40000"/>
                  <a:shade val="67500"/>
                  <a:satMod val="115000"/>
                </a:srgbClr>
              </a:gs>
              <a:gs pos="100000">
                <a:srgbClr val="1F497D">
                  <a:lumMod val="60000"/>
                  <a:lumOff val="40000"/>
                  <a:shade val="100000"/>
                  <a:satMod val="115000"/>
                </a:srgb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ru-RU" kern="0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229395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080" y="285728"/>
            <a:ext cx="8297839" cy="92804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ru-RU" sz="3200" b="1" dirty="0" smtClean="0">
                <a:solidFill>
                  <a:srgbClr val="FF0000"/>
                </a:solidFill>
                <a:cs typeface="Times New Roman"/>
              </a:rPr>
              <a:t>Высокие финансовые затраты</a:t>
            </a:r>
            <a:endParaRPr lang="ru-RU" sz="3200" b="1" dirty="0">
              <a:solidFill>
                <a:srgbClr val="FF0000"/>
              </a:solidFill>
              <a:cs typeface="Times New Roman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4967" y="1849176"/>
            <a:ext cx="9138881" cy="3637224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ru-RU" b="1" dirty="0" smtClean="0">
                <a:solidFill>
                  <a:srgbClr val="FF0000"/>
                </a:solidFill>
                <a:latin typeface="+mn-lt"/>
                <a:cs typeface="Times New Roman"/>
              </a:rPr>
              <a:t>О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плата труда экспертов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ru-RU" b="1" dirty="0" smtClean="0">
                <a:solidFill>
                  <a:srgbClr val="FF0000"/>
                </a:solidFill>
                <a:latin typeface="+mn-lt"/>
                <a:cs typeface="Times New Roman"/>
              </a:rPr>
              <a:t>Р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асходные материалы, инструменты и приспособления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ru-RU" b="1" dirty="0" smtClean="0">
                <a:solidFill>
                  <a:srgbClr val="FF0000"/>
                </a:solidFill>
                <a:latin typeface="+mn-lt"/>
                <a:cs typeface="Times New Roman"/>
              </a:rPr>
              <a:t>К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оммунальные </a:t>
            </a:r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услуги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, транспортные услуги, услуги связи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ru-RU" b="1" dirty="0" smtClean="0">
                <a:solidFill>
                  <a:srgbClr val="FF0000"/>
                </a:solidFill>
                <a:latin typeface="+mn-lt"/>
                <a:cs typeface="Times New Roman"/>
              </a:rPr>
              <a:t>А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мортизация оборудования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ru-RU" b="1" dirty="0" smtClean="0">
                <a:solidFill>
                  <a:srgbClr val="FF0000"/>
                </a:solidFill>
                <a:latin typeface="+mn-lt"/>
                <a:cs typeface="Times New Roman"/>
              </a:rPr>
              <a:t>З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/>
              </a:rPr>
              <a:t>акупка недостающего оборудования, создание центров проведения ДЭ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Times New Roman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9A7F93DF-A255-4447-970A-D1E1D6789689}"/>
              </a:ext>
            </a:extLst>
          </p:cNvPr>
          <p:cNvSpPr/>
          <p:nvPr/>
        </p:nvSpPr>
        <p:spPr>
          <a:xfrm>
            <a:off x="0" y="0"/>
            <a:ext cx="9906000" cy="285728"/>
          </a:xfrm>
          <a:prstGeom prst="rect">
            <a:avLst/>
          </a:prstGeom>
          <a:gradFill flip="none" rotWithShape="1">
            <a:gsLst>
              <a:gs pos="0">
                <a:srgbClr val="1F497D">
                  <a:lumMod val="60000"/>
                  <a:lumOff val="40000"/>
                  <a:shade val="30000"/>
                  <a:satMod val="115000"/>
                </a:srgbClr>
              </a:gs>
              <a:gs pos="50000">
                <a:srgbClr val="1F497D">
                  <a:lumMod val="60000"/>
                  <a:lumOff val="40000"/>
                  <a:shade val="67500"/>
                  <a:satMod val="115000"/>
                </a:srgbClr>
              </a:gs>
              <a:gs pos="100000">
                <a:srgbClr val="1F497D">
                  <a:lumMod val="60000"/>
                  <a:lumOff val="40000"/>
                  <a:shade val="100000"/>
                  <a:satMod val="115000"/>
                </a:srgb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ru-RU" kern="0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172136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867" y="1677481"/>
            <a:ext cx="9375980" cy="4719566"/>
          </a:xfrm>
        </p:spPr>
        <p:txBody>
          <a:bodyPr>
            <a:noAutofit/>
          </a:bodyPr>
          <a:lstStyle/>
          <a:p>
            <a:pPr marL="64008" indent="0">
              <a:buNone/>
            </a:pPr>
            <a:r>
              <a:rPr lang="ru-RU" sz="2000" b="1" dirty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Стоимость оборудования  рабочего места:</a:t>
            </a:r>
          </a:p>
          <a:p>
            <a:r>
              <a:rPr lang="ru-RU" sz="2000" b="1" dirty="0">
                <a:solidFill>
                  <a:srgbClr val="020C22"/>
                </a:solidFill>
                <a:latin typeface="+mn-lt"/>
                <a:ea typeface="Times New Roman"/>
                <a:cs typeface="Times New Roman"/>
              </a:rPr>
              <a:t>50 тыс. руб. – информационные системы и программирование. </a:t>
            </a:r>
          </a:p>
          <a:p>
            <a:r>
              <a:rPr lang="ru-RU" sz="2000" b="1" dirty="0">
                <a:solidFill>
                  <a:srgbClr val="020C22"/>
                </a:solidFill>
                <a:latin typeface="+mn-lt"/>
                <a:ea typeface="Times New Roman"/>
                <a:cs typeface="Times New Roman"/>
              </a:rPr>
              <a:t>450 тыс. руб. – повар, кондитер</a:t>
            </a:r>
          </a:p>
          <a:p>
            <a:r>
              <a:rPr lang="ru-RU" sz="2000" b="1" dirty="0">
                <a:solidFill>
                  <a:srgbClr val="020C22"/>
                </a:solidFill>
                <a:latin typeface="+mn-lt"/>
                <a:ea typeface="Times New Roman"/>
                <a:cs typeface="Times New Roman"/>
              </a:rPr>
              <a:t>10,3 млн. руб. – оператор станков с ЧПУ</a:t>
            </a:r>
          </a:p>
          <a:p>
            <a:pPr marL="64008" indent="0">
              <a:buNone/>
            </a:pPr>
            <a:r>
              <a:rPr lang="ru-RU" sz="2000" b="1" dirty="0">
                <a:solidFill>
                  <a:srgbClr val="020C22"/>
                </a:solidFill>
                <a:latin typeface="+mn-lt"/>
                <a:ea typeface="Times New Roman"/>
                <a:cs typeface="Times New Roman"/>
              </a:rPr>
              <a:t>Норматив </a:t>
            </a:r>
            <a:r>
              <a:rPr lang="ru-RU" sz="2000" b="1" dirty="0" err="1">
                <a:solidFill>
                  <a:srgbClr val="020C22"/>
                </a:solidFill>
                <a:latin typeface="+mn-lt"/>
                <a:ea typeface="Times New Roman"/>
                <a:cs typeface="Times New Roman"/>
              </a:rPr>
              <a:t>подушевого</a:t>
            </a:r>
            <a:r>
              <a:rPr lang="ru-RU" sz="2000" b="1" dirty="0">
                <a:solidFill>
                  <a:srgbClr val="020C22"/>
                </a:solidFill>
                <a:latin typeface="+mn-lt"/>
                <a:ea typeface="Times New Roman"/>
                <a:cs typeface="Times New Roman"/>
              </a:rPr>
              <a:t> финансирования 35-120 </a:t>
            </a:r>
            <a:r>
              <a:rPr lang="ru-RU" sz="2000" b="1" dirty="0" err="1">
                <a:solidFill>
                  <a:srgbClr val="020C22"/>
                </a:solidFill>
                <a:latin typeface="+mn-lt"/>
                <a:ea typeface="Times New Roman"/>
                <a:cs typeface="Times New Roman"/>
              </a:rPr>
              <a:t>тыс.руб</a:t>
            </a:r>
            <a:r>
              <a:rPr lang="ru-RU" sz="2000" b="1" dirty="0">
                <a:solidFill>
                  <a:srgbClr val="020C22"/>
                </a:solidFill>
                <a:latin typeface="+mn-lt"/>
                <a:ea typeface="Times New Roman"/>
                <a:cs typeface="Times New Roman"/>
              </a:rPr>
              <a:t>. год</a:t>
            </a:r>
          </a:p>
          <a:p>
            <a:pPr marL="64008" indent="0">
              <a:buNone/>
            </a:pPr>
            <a:endParaRPr lang="ru-RU" sz="2000" b="1" dirty="0">
              <a:solidFill>
                <a:srgbClr val="020C22"/>
              </a:solidFill>
              <a:latin typeface="+mn-lt"/>
              <a:ea typeface="Times New Roman"/>
              <a:cs typeface="Times New Roman"/>
            </a:endParaRPr>
          </a:p>
          <a:p>
            <a:pPr marL="64008" indent="0">
              <a:buNone/>
            </a:pPr>
            <a:r>
              <a:rPr lang="ru-RU" sz="2000" b="1" dirty="0">
                <a:solidFill>
                  <a:srgbClr val="C00000"/>
                </a:solidFill>
                <a:latin typeface="+mn-lt"/>
                <a:ea typeface="Times New Roman"/>
                <a:cs typeface="Times New Roman"/>
              </a:rPr>
              <a:t>Стоимость ДЭ на 1 выпускника</a:t>
            </a:r>
            <a:r>
              <a:rPr lang="ru-RU" sz="2000" b="1" dirty="0">
                <a:solidFill>
                  <a:srgbClr val="020C22"/>
                </a:solidFill>
                <a:latin typeface="+mn-lt"/>
                <a:ea typeface="Times New Roman"/>
                <a:cs typeface="Times New Roman"/>
              </a:rPr>
              <a:t> без учета доставки студентов:</a:t>
            </a:r>
          </a:p>
          <a:p>
            <a:pPr lvl="0">
              <a:buClr>
                <a:srgbClr val="FDA023"/>
              </a:buClr>
            </a:pPr>
            <a:r>
              <a:rPr lang="ru-RU" sz="2000" b="1" dirty="0">
                <a:solidFill>
                  <a:srgbClr val="020C22"/>
                </a:solidFill>
                <a:latin typeface="+mn-lt"/>
                <a:ea typeface="Times New Roman"/>
                <a:cs typeface="Times New Roman"/>
              </a:rPr>
              <a:t>19,9 тыс. руб. – информационные системы и программирование (около 20-36% годового финансирования)</a:t>
            </a:r>
          </a:p>
          <a:p>
            <a:pPr lvl="0">
              <a:buClr>
                <a:srgbClr val="FDA023"/>
              </a:buClr>
            </a:pPr>
            <a:r>
              <a:rPr lang="ru-RU" sz="2000" b="1" dirty="0">
                <a:solidFill>
                  <a:srgbClr val="020C22"/>
                </a:solidFill>
                <a:latin typeface="+mn-lt"/>
                <a:ea typeface="Times New Roman"/>
                <a:cs typeface="Times New Roman"/>
              </a:rPr>
              <a:t>36,2 тыс. руб. – повар кондитер (около 50-70% годового финансирования)</a:t>
            </a:r>
          </a:p>
          <a:p>
            <a:pPr>
              <a:buClr>
                <a:srgbClr val="FDA023"/>
              </a:buClr>
            </a:pPr>
            <a:r>
              <a:rPr lang="ru-RU" sz="2000" b="1" dirty="0">
                <a:solidFill>
                  <a:srgbClr val="020C22"/>
                </a:solidFill>
                <a:latin typeface="+mn-lt"/>
                <a:ea typeface="Times New Roman"/>
                <a:cs typeface="Times New Roman"/>
              </a:rPr>
              <a:t>34,9 </a:t>
            </a:r>
            <a:r>
              <a:rPr lang="ru-RU" sz="2000" b="1" dirty="0" err="1">
                <a:solidFill>
                  <a:srgbClr val="020C22"/>
                </a:solidFill>
                <a:latin typeface="+mn-lt"/>
                <a:ea typeface="Times New Roman"/>
                <a:cs typeface="Times New Roman"/>
              </a:rPr>
              <a:t>тыс.руб</a:t>
            </a:r>
            <a:r>
              <a:rPr lang="ru-RU" sz="2000" b="1" dirty="0">
                <a:solidFill>
                  <a:srgbClr val="020C22"/>
                </a:solidFill>
                <a:latin typeface="+mn-lt"/>
                <a:ea typeface="Times New Roman"/>
                <a:cs typeface="Times New Roman"/>
              </a:rPr>
              <a:t>. – сварщик (50-70% годового </a:t>
            </a:r>
            <a:r>
              <a:rPr lang="ru-RU" sz="2000" b="1" dirty="0" smtClean="0">
                <a:solidFill>
                  <a:srgbClr val="020C22"/>
                </a:solidFill>
                <a:latin typeface="+mn-lt"/>
                <a:ea typeface="Times New Roman"/>
                <a:cs typeface="Times New Roman"/>
              </a:rPr>
              <a:t>финансирования)</a:t>
            </a:r>
            <a:endParaRPr lang="ru-RU" sz="2000" b="1" dirty="0">
              <a:solidFill>
                <a:srgbClr val="020C22"/>
              </a:solidFill>
              <a:latin typeface="+mn-lt"/>
              <a:ea typeface="Times New Roman"/>
              <a:cs typeface="Times New Roman"/>
            </a:endParaRPr>
          </a:p>
          <a:p>
            <a:pPr lvl="0">
              <a:buClr>
                <a:srgbClr val="FDA023"/>
              </a:buClr>
            </a:pPr>
            <a:r>
              <a:rPr lang="ru-RU" sz="2000" b="1" dirty="0" smtClean="0">
                <a:solidFill>
                  <a:srgbClr val="020C22"/>
                </a:solidFill>
                <a:ea typeface="Times New Roman"/>
                <a:cs typeface="Times New Roman"/>
              </a:rPr>
              <a:t> </a:t>
            </a:r>
            <a:endParaRPr lang="ru-RU" sz="2000" b="1" dirty="0">
              <a:solidFill>
                <a:srgbClr val="020C22"/>
              </a:solidFill>
              <a:ea typeface="Times New Roman"/>
              <a:cs typeface="Times New Roman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9A7F93DF-A255-4447-970A-D1E1D6789689}"/>
              </a:ext>
            </a:extLst>
          </p:cNvPr>
          <p:cNvSpPr/>
          <p:nvPr/>
        </p:nvSpPr>
        <p:spPr>
          <a:xfrm>
            <a:off x="0" y="-12852"/>
            <a:ext cx="9906000" cy="285728"/>
          </a:xfrm>
          <a:prstGeom prst="rect">
            <a:avLst/>
          </a:prstGeom>
          <a:gradFill flip="none" rotWithShape="1">
            <a:gsLst>
              <a:gs pos="0">
                <a:srgbClr val="1F497D">
                  <a:lumMod val="60000"/>
                  <a:lumOff val="40000"/>
                  <a:shade val="30000"/>
                  <a:satMod val="115000"/>
                </a:srgbClr>
              </a:gs>
              <a:gs pos="50000">
                <a:srgbClr val="1F497D">
                  <a:lumMod val="60000"/>
                  <a:lumOff val="40000"/>
                  <a:shade val="67500"/>
                  <a:satMod val="115000"/>
                </a:srgbClr>
              </a:gs>
              <a:gs pos="100000">
                <a:srgbClr val="1F497D">
                  <a:lumMod val="60000"/>
                  <a:lumOff val="40000"/>
                  <a:shade val="100000"/>
                  <a:satMod val="115000"/>
                </a:srgb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ru-RU" kern="0" dirty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425" y="78656"/>
            <a:ext cx="1381422" cy="484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27429" y="563240"/>
            <a:ext cx="8851142" cy="644857"/>
          </a:xfrm>
        </p:spPr>
        <p:txBody>
          <a:bodyPr/>
          <a:lstStyle/>
          <a:p>
            <a:r>
              <a:rPr lang="ru-RU" sz="3200" b="1" i="1" dirty="0" err="1">
                <a:solidFill>
                  <a:srgbClr val="FF0000"/>
                </a:solidFill>
                <a:cs typeface="Times New Roman"/>
              </a:rPr>
              <a:t>Рассчет</a:t>
            </a:r>
            <a:r>
              <a:rPr lang="ru-RU" sz="3200" b="1" i="1" dirty="0">
                <a:solidFill>
                  <a:srgbClr val="FF0000"/>
                </a:solidFill>
                <a:cs typeface="Times New Roman"/>
              </a:rPr>
              <a:t> примерных затрат</a:t>
            </a:r>
          </a:p>
        </p:txBody>
      </p:sp>
    </p:spTree>
    <p:extLst>
      <p:ext uri="{BB962C8B-B14F-4D97-AF65-F5344CB8AC3E}">
        <p14:creationId xmlns:p14="http://schemas.microsoft.com/office/powerpoint/2010/main" val="4590360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9A7F93DF-A255-4447-970A-D1E1D67896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4068" y="0"/>
            <a:ext cx="9906000" cy="418513"/>
          </a:xfrm>
          <a:prstGeom prst="rect">
            <a:avLst/>
          </a:prstGeom>
          <a:gradFill flip="none" rotWithShape="1">
            <a:gsLst>
              <a:gs pos="0">
                <a:srgbClr val="1F497D">
                  <a:lumMod val="60000"/>
                  <a:lumOff val="40000"/>
                  <a:shade val="30000"/>
                  <a:satMod val="115000"/>
                </a:srgbClr>
              </a:gs>
              <a:gs pos="50000">
                <a:srgbClr val="1F497D">
                  <a:lumMod val="60000"/>
                  <a:lumOff val="40000"/>
                  <a:shade val="67500"/>
                  <a:satMod val="115000"/>
                </a:srgbClr>
              </a:gs>
              <a:gs pos="100000">
                <a:srgbClr val="1F497D">
                  <a:lumMod val="60000"/>
                  <a:lumOff val="40000"/>
                  <a:shade val="100000"/>
                  <a:satMod val="115000"/>
                </a:srgb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61423" y="1111348"/>
            <a:ext cx="8755017" cy="5493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Участие в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проведении демонстрационного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экзамена «Производственная сборка изделий авиационной техники» </a:t>
            </a:r>
            <a:endParaRPr lang="ru-RU" sz="2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Губернаторский 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Авиастроительный Колледж 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г. 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Комсомольска-на-Амуре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Филиала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ПАО «Компания </a:t>
            </a:r>
            <a:r>
              <a:rPr lang="ru-RU" sz="2400" dirty="0">
                <a:solidFill>
                  <a:srgbClr val="C00000"/>
                </a:solidFill>
              </a:rPr>
              <a:t>«Сухой» «Комсомольский-на-Амуре</a:t>
            </a:r>
          </a:p>
          <a:p>
            <a:r>
              <a:rPr lang="ru-RU" sz="2400" dirty="0">
                <a:solidFill>
                  <a:srgbClr val="C00000"/>
                </a:solidFill>
              </a:rPr>
              <a:t>авиационный завод им. Ю.А. Гагарина»:</a:t>
            </a:r>
          </a:p>
          <a:p>
            <a:pPr>
              <a:spcAft>
                <a:spcPts val="600"/>
              </a:spcAft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- задание для экзамена разработано с участием представителей предприятия с включением модулей,</a:t>
            </a:r>
          </a:p>
          <a:p>
            <a:pPr>
              <a:spcAft>
                <a:spcPts val="600"/>
              </a:spcAft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востребованных предприятием на производстве,</a:t>
            </a:r>
          </a:p>
          <a:p>
            <a:pPr>
              <a:spcAft>
                <a:spcPts val="600"/>
              </a:spcAft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- предприятием предоставлены расходные материалы для проведения экзамена,</a:t>
            </a:r>
          </a:p>
          <a:p>
            <a:pPr>
              <a:spcAft>
                <a:spcPts val="600"/>
              </a:spcAft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- экспертная группа по оценке выполнения заданий демонстрационного экзамена полностью представлена представителями завода.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982350" y="580264"/>
            <a:ext cx="36583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Позитивный опыт</a:t>
            </a:r>
          </a:p>
        </p:txBody>
      </p:sp>
    </p:spTree>
    <p:extLst>
      <p:ext uri="{BB962C8B-B14F-4D97-AF65-F5344CB8AC3E}">
        <p14:creationId xmlns:p14="http://schemas.microsoft.com/office/powerpoint/2010/main" val="13960853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9A7F93DF-A255-4447-970A-D1E1D67896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4068" y="0"/>
            <a:ext cx="9906000" cy="418513"/>
          </a:xfrm>
          <a:prstGeom prst="rect">
            <a:avLst/>
          </a:prstGeom>
          <a:gradFill flip="none" rotWithShape="1">
            <a:gsLst>
              <a:gs pos="0">
                <a:srgbClr val="1F497D">
                  <a:lumMod val="60000"/>
                  <a:lumOff val="40000"/>
                  <a:shade val="30000"/>
                  <a:satMod val="115000"/>
                </a:srgbClr>
              </a:gs>
              <a:gs pos="50000">
                <a:srgbClr val="1F497D">
                  <a:lumMod val="60000"/>
                  <a:lumOff val="40000"/>
                  <a:shade val="67500"/>
                  <a:satMod val="115000"/>
                </a:srgbClr>
              </a:gs>
              <a:gs pos="100000">
                <a:srgbClr val="1F497D">
                  <a:lumMod val="60000"/>
                  <a:lumOff val="40000"/>
                  <a:shade val="100000"/>
                  <a:satMod val="115000"/>
                </a:srgb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61423" y="1561514"/>
            <a:ext cx="875501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u="sng" dirty="0"/>
              <a:t>Моделирование реальных производственных условий </a:t>
            </a:r>
            <a:r>
              <a:rPr lang="ru-RU" sz="3200" dirty="0"/>
              <a:t>для демонстрации выпускниками профессиональных умений и навыков</a:t>
            </a:r>
          </a:p>
          <a:p>
            <a:endParaRPr lang="ru-RU" sz="3200" dirty="0"/>
          </a:p>
          <a:p>
            <a:r>
              <a:rPr lang="ru-RU" sz="3200" dirty="0"/>
              <a:t>Независимую экспертную оценку выполнения заданий демонстрационного экзамена, в том числе </a:t>
            </a:r>
            <a:r>
              <a:rPr lang="ru-RU" sz="3200" u="sng" dirty="0"/>
              <a:t>экспертами из числа представителей предприятий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63706" y="843113"/>
            <a:ext cx="40046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Основной ориентир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565259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96673"/>
            <a:ext cx="9067800" cy="139903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  <a:cs typeface="+mn-cs"/>
              </a:rPr>
              <a:t>Необходимое нормативное регулирование и методическое сопровождение внедрения ДЭ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699928"/>
            <a:ext cx="8915400" cy="4572000"/>
          </a:xfrm>
        </p:spPr>
        <p:txBody>
          <a:bodyPr>
            <a:normAutofit lnSpcReduction="10000"/>
          </a:bodyPr>
          <a:lstStyle/>
          <a:p>
            <a:pPr>
              <a:spcAft>
                <a:spcPts val="600"/>
              </a:spcAft>
            </a:pPr>
            <a:r>
              <a:rPr lang="ru-RU" sz="2200" b="1" dirty="0">
                <a:solidFill>
                  <a:srgbClr val="C00000"/>
                </a:solidFill>
                <a:latin typeface="+mn-lt"/>
                <a:cs typeface="Times New Roman"/>
              </a:rPr>
              <a:t>М</a:t>
            </a:r>
            <a:r>
              <a:rPr lang="ru-RU" sz="2200" b="1" dirty="0">
                <a:solidFill>
                  <a:srgbClr val="020C22"/>
                </a:solidFill>
                <a:latin typeface="+mn-lt"/>
                <a:cs typeface="Times New Roman"/>
              </a:rPr>
              <a:t>атрица соответствия профессий/специальностей ТОП-50 и компетенций </a:t>
            </a:r>
            <a:r>
              <a:rPr lang="ru-RU" sz="2200" b="1" dirty="0" err="1">
                <a:solidFill>
                  <a:srgbClr val="020C22"/>
                </a:solidFill>
                <a:latin typeface="+mn-lt"/>
                <a:cs typeface="Times New Roman"/>
              </a:rPr>
              <a:t>Ворлдскиллс</a:t>
            </a:r>
            <a:r>
              <a:rPr lang="ru-RU" sz="2200" b="1" dirty="0">
                <a:solidFill>
                  <a:srgbClr val="020C22"/>
                </a:solidFill>
                <a:latin typeface="+mn-lt"/>
                <a:cs typeface="Times New Roman"/>
              </a:rPr>
              <a:t> для проведения демонстрационного экзамена</a:t>
            </a:r>
          </a:p>
          <a:p>
            <a:pPr>
              <a:spcAft>
                <a:spcPts val="600"/>
              </a:spcAft>
            </a:pPr>
            <a:r>
              <a:rPr lang="ru-RU" sz="2200" b="1" dirty="0">
                <a:solidFill>
                  <a:srgbClr val="C00000"/>
                </a:solidFill>
                <a:latin typeface="+mn-lt"/>
                <a:cs typeface="Times New Roman"/>
              </a:rPr>
              <a:t>М</a:t>
            </a:r>
            <a:r>
              <a:rPr lang="ru-RU" sz="2200" b="1" dirty="0">
                <a:solidFill>
                  <a:srgbClr val="020C22"/>
                </a:solidFill>
                <a:latin typeface="+mn-lt"/>
                <a:cs typeface="Times New Roman"/>
              </a:rPr>
              <a:t>етодика перевода результатов ДЭ в экзаменационную оценку с определением точки отсечения положительного результата.</a:t>
            </a:r>
          </a:p>
          <a:p>
            <a:pPr>
              <a:spcAft>
                <a:spcPts val="600"/>
              </a:spcAft>
            </a:pPr>
            <a:r>
              <a:rPr lang="ru-RU" sz="2200" b="1" dirty="0">
                <a:solidFill>
                  <a:srgbClr val="C00000"/>
                </a:solidFill>
                <a:latin typeface="+mn-lt"/>
                <a:cs typeface="Times New Roman"/>
              </a:rPr>
              <a:t>Д</a:t>
            </a:r>
            <a:r>
              <a:rPr lang="ru-RU" sz="2200" b="1" dirty="0">
                <a:solidFill>
                  <a:srgbClr val="020C22"/>
                </a:solidFill>
                <a:latin typeface="+mn-lt"/>
                <a:cs typeface="Times New Roman"/>
              </a:rPr>
              <a:t>орожная карта поэтапного внедрения демонстрационного экзамена</a:t>
            </a:r>
          </a:p>
          <a:p>
            <a:pPr>
              <a:spcAft>
                <a:spcPts val="600"/>
              </a:spcAft>
            </a:pPr>
            <a:r>
              <a:rPr lang="ru-RU" sz="2200" b="1" dirty="0">
                <a:solidFill>
                  <a:srgbClr val="C00000"/>
                </a:solidFill>
                <a:latin typeface="+mn-lt"/>
                <a:cs typeface="Times New Roman"/>
              </a:rPr>
              <a:t>С</a:t>
            </a:r>
            <a:r>
              <a:rPr lang="ru-RU" sz="2200" b="1" dirty="0">
                <a:solidFill>
                  <a:srgbClr val="020C22"/>
                </a:solidFill>
                <a:latin typeface="+mn-lt"/>
                <a:cs typeface="Times New Roman"/>
              </a:rPr>
              <a:t>труктура контрольно-измерительных  материалов  для проведения ГИА</a:t>
            </a:r>
          </a:p>
          <a:p>
            <a:pPr>
              <a:spcAft>
                <a:spcPts val="600"/>
              </a:spcAft>
            </a:pPr>
            <a:r>
              <a:rPr lang="ru-RU" sz="2200" b="1" dirty="0">
                <a:solidFill>
                  <a:srgbClr val="C00000"/>
                </a:solidFill>
                <a:latin typeface="+mn-lt"/>
                <a:cs typeface="Times New Roman"/>
              </a:rPr>
              <a:t>М</a:t>
            </a:r>
            <a:r>
              <a:rPr lang="ru-RU" sz="2200" b="1" dirty="0">
                <a:solidFill>
                  <a:srgbClr val="020C22"/>
                </a:solidFill>
                <a:latin typeface="+mn-lt"/>
                <a:cs typeface="Times New Roman"/>
              </a:rPr>
              <a:t>етодические рекомендации по организации ГИА по профессиям/специальностям</a:t>
            </a:r>
          </a:p>
          <a:p>
            <a:pPr>
              <a:spcAft>
                <a:spcPts val="600"/>
              </a:spcAft>
            </a:pPr>
            <a:endParaRPr lang="ru-RU" sz="2400" b="1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9A7F93DF-A255-4447-970A-D1E1D6789689}"/>
              </a:ext>
            </a:extLst>
          </p:cNvPr>
          <p:cNvSpPr/>
          <p:nvPr/>
        </p:nvSpPr>
        <p:spPr>
          <a:xfrm>
            <a:off x="0" y="-12852"/>
            <a:ext cx="9906000" cy="285728"/>
          </a:xfrm>
          <a:prstGeom prst="rect">
            <a:avLst/>
          </a:prstGeom>
          <a:gradFill flip="none" rotWithShape="1">
            <a:gsLst>
              <a:gs pos="0">
                <a:srgbClr val="1F497D">
                  <a:lumMod val="60000"/>
                  <a:lumOff val="40000"/>
                  <a:shade val="30000"/>
                  <a:satMod val="115000"/>
                </a:srgbClr>
              </a:gs>
              <a:gs pos="50000">
                <a:srgbClr val="1F497D">
                  <a:lumMod val="60000"/>
                  <a:lumOff val="40000"/>
                  <a:shade val="67500"/>
                  <a:satMod val="115000"/>
                </a:srgbClr>
              </a:gs>
              <a:gs pos="100000">
                <a:srgbClr val="1F497D">
                  <a:lumMod val="60000"/>
                  <a:lumOff val="40000"/>
                  <a:shade val="100000"/>
                  <a:satMod val="115000"/>
                </a:srgb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ru-RU" kern="0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434365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FA6A5C0-37CB-4014-A03F-27C8207AAA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1403" y="398773"/>
            <a:ext cx="8908282" cy="1098431"/>
          </a:xfrm>
        </p:spPr>
        <p:txBody>
          <a:bodyPr/>
          <a:lstStyle/>
          <a:p>
            <a:pPr defTabSz="457200">
              <a:lnSpc>
                <a:spcPct val="100000"/>
              </a:lnSpc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  <a:cs typeface="+mn-cs"/>
              </a:rPr>
              <a:t>Первый этап разработки </a:t>
            </a:r>
            <a:b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  <a:cs typeface="+mn-cs"/>
              </a:rPr>
            </a:b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  <a:cs typeface="+mn-cs"/>
              </a:rPr>
              <a:t>оценочных средств к ГИА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+mn-ea"/>
              <a:cs typeface="+mn-cs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9A7F93DF-A255-4447-970A-D1E1D6789689}"/>
              </a:ext>
            </a:extLst>
          </p:cNvPr>
          <p:cNvSpPr/>
          <p:nvPr/>
        </p:nvSpPr>
        <p:spPr>
          <a:xfrm>
            <a:off x="0" y="-12852"/>
            <a:ext cx="9906000" cy="285728"/>
          </a:xfrm>
          <a:prstGeom prst="rect">
            <a:avLst/>
          </a:prstGeom>
          <a:gradFill flip="none" rotWithShape="1">
            <a:gsLst>
              <a:gs pos="0">
                <a:srgbClr val="1F497D">
                  <a:lumMod val="60000"/>
                  <a:lumOff val="40000"/>
                  <a:shade val="30000"/>
                  <a:satMod val="115000"/>
                </a:srgbClr>
              </a:gs>
              <a:gs pos="50000">
                <a:srgbClr val="1F497D">
                  <a:lumMod val="60000"/>
                  <a:lumOff val="40000"/>
                  <a:shade val="67500"/>
                  <a:satMod val="115000"/>
                </a:srgbClr>
              </a:gs>
              <a:gs pos="100000">
                <a:srgbClr val="1F497D">
                  <a:lumMod val="60000"/>
                  <a:lumOff val="40000"/>
                  <a:shade val="100000"/>
                  <a:satMod val="115000"/>
                </a:srgb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ru-RU" kern="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1983" y="1497204"/>
            <a:ext cx="909375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dirty="0" smtClean="0"/>
          </a:p>
          <a:p>
            <a:pPr lvl="0"/>
            <a:endParaRPr lang="ru-RU" dirty="0"/>
          </a:p>
          <a:p>
            <a:pPr marL="342900" lvl="0" indent="-342900">
              <a:buFont typeface="+mj-lt"/>
              <a:buAutoNum type="arabicPeriod"/>
            </a:pPr>
            <a:r>
              <a:rPr lang="ru-RU" dirty="0" smtClean="0"/>
              <a:t>08.01.24 </a:t>
            </a:r>
            <a:r>
              <a:rPr lang="ru-RU" dirty="0"/>
              <a:t>Мастер столярно-плотничных, паркетных и стекольных работ	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/>
              <a:t>08.01.25 Мастер отделочных строительных и декоративных работ	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/>
              <a:t>08.01.26 Мастер по ремонту и обслуживанию инженерных систем ЖКХ	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/>
              <a:t>12.01.09 Мастер по изготовлению и сборке деталей и узлов оптических и оптико-электронных приборов и систем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/>
              <a:t>15.01.05 Сварщик (ручной и частично механизированной сварки (наплавки)	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/>
              <a:t>15.01.32 Оператор станков с программным управлением	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/>
              <a:t>15.01.33 Токарь на станках с ЧПУ	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/>
              <a:t>15.01.34 Фрезеровщик на станках с ЧПУ	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/>
              <a:t>15.01.35 Мастер слесарных работ	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/>
              <a:t>15.01.36 </a:t>
            </a:r>
            <a:r>
              <a:rPr lang="ru-RU" dirty="0" err="1"/>
              <a:t>Дефектоскопист</a:t>
            </a:r>
            <a:endParaRPr lang="ru-RU" dirty="0"/>
          </a:p>
          <a:p>
            <a:pPr marL="342900" lvl="0" indent="-342900">
              <a:buFont typeface="+mj-lt"/>
              <a:buAutoNum type="arabicPeriod"/>
            </a:pPr>
            <a:r>
              <a:rPr lang="ru-RU" dirty="0"/>
              <a:t>18.01.33 Лаборант по контролю качества сырья, реактивов, промежуточных продуктов, готовой продукции, отходов производства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/>
              <a:t>23.01.17 Мастер по ремонту и обслуживанию автомобилей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95300" y="1890443"/>
            <a:ext cx="8915400" cy="4525963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7416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304" y="1340970"/>
            <a:ext cx="155243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>
                  <a:solidFill>
                    <a:srgbClr val="2F5897">
                      <a:lumMod val="75000"/>
                    </a:srgbClr>
                  </a:solidFill>
                  <a:prstDash val="solid"/>
                </a:ln>
                <a:pattFill prst="dkUpDiag">
                  <a:fgClr>
                    <a:srgbClr val="2F5897"/>
                  </a:fgClr>
                  <a:bgClr>
                    <a:srgbClr val="2F5897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2F5897">
                      <a:lumMod val="75000"/>
                    </a:srgbClr>
                  </a:outerShdw>
                </a:effectLst>
              </a:rPr>
              <a:t>1</a:t>
            </a:r>
          </a:p>
          <a:p>
            <a:pPr algn="ctr"/>
            <a:r>
              <a:rPr lang="en-US" sz="5400" b="1" dirty="0">
                <a:ln w="12700">
                  <a:solidFill>
                    <a:srgbClr val="2F5897">
                      <a:lumMod val="75000"/>
                    </a:srgbClr>
                  </a:solidFill>
                  <a:prstDash val="solid"/>
                </a:ln>
                <a:pattFill prst="dkUpDiag">
                  <a:fgClr>
                    <a:srgbClr val="2F5897"/>
                  </a:fgClr>
                  <a:bgClr>
                    <a:srgbClr val="2F5897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2F5897">
                      <a:lumMod val="7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n-US" sz="5400" b="1" dirty="0">
                <a:ln w="12700">
                  <a:solidFill>
                    <a:srgbClr val="2F5897">
                      <a:lumMod val="75000"/>
                    </a:srgbClr>
                  </a:solidFill>
                  <a:prstDash val="solid"/>
                </a:ln>
                <a:pattFill prst="dkUpDiag">
                  <a:fgClr>
                    <a:srgbClr val="2F5897"/>
                  </a:fgClr>
                  <a:bgClr>
                    <a:srgbClr val="2F5897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2F5897">
                      <a:lumMod val="75000"/>
                    </a:srgbClr>
                  </a:outerShdw>
                </a:effectLst>
              </a:rPr>
              <a:t>2</a:t>
            </a:r>
          </a:p>
          <a:p>
            <a:pPr algn="ctr"/>
            <a:endParaRPr lang="en-US" sz="5400" b="1" dirty="0">
              <a:ln w="12700">
                <a:solidFill>
                  <a:srgbClr val="2F5897">
                    <a:lumMod val="75000"/>
                  </a:srgbClr>
                </a:solidFill>
                <a:prstDash val="solid"/>
              </a:ln>
              <a:pattFill prst="dkUpDiag">
                <a:fgClr>
                  <a:srgbClr val="2F5897"/>
                </a:fgClr>
                <a:bgClr>
                  <a:srgbClr val="2F5897">
                    <a:lumMod val="20000"/>
                    <a:lumOff val="80000"/>
                  </a:srgbClr>
                </a:bgClr>
              </a:pattFill>
              <a:effectLst>
                <a:outerShdw dist="38100" dir="2640000" algn="bl" rotWithShape="0">
                  <a:srgbClr val="2F5897">
                    <a:lumMod val="75000"/>
                  </a:srgbClr>
                </a:outerShdw>
              </a:effectLst>
            </a:endParaRPr>
          </a:p>
          <a:p>
            <a:pPr algn="ctr"/>
            <a:r>
              <a:rPr lang="en-US" sz="5400" b="1" dirty="0">
                <a:ln w="12700">
                  <a:solidFill>
                    <a:srgbClr val="2F5897">
                      <a:lumMod val="75000"/>
                    </a:srgbClr>
                  </a:solidFill>
                  <a:prstDash val="solid"/>
                </a:ln>
                <a:pattFill prst="dkUpDiag">
                  <a:fgClr>
                    <a:srgbClr val="2F5897"/>
                  </a:fgClr>
                  <a:bgClr>
                    <a:srgbClr val="2F5897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2F5897">
                      <a:lumMod val="75000"/>
                    </a:srgbClr>
                  </a:outerShdw>
                </a:effectLst>
              </a:rPr>
              <a:t> 3</a:t>
            </a:r>
            <a:endParaRPr lang="ru-RU" sz="5400" b="1" dirty="0">
              <a:ln w="12700">
                <a:solidFill>
                  <a:srgbClr val="2F5897">
                    <a:lumMod val="75000"/>
                  </a:srgbClr>
                </a:solidFill>
                <a:prstDash val="solid"/>
              </a:ln>
              <a:pattFill prst="dkUpDiag">
                <a:fgClr>
                  <a:srgbClr val="2F5897"/>
                </a:fgClr>
                <a:bgClr>
                  <a:srgbClr val="2F5897">
                    <a:lumMod val="20000"/>
                    <a:lumOff val="80000"/>
                  </a:srgbClr>
                </a:bgClr>
              </a:pattFill>
              <a:effectLst>
                <a:outerShdw dist="38100" dir="2640000" algn="bl" rotWithShape="0">
                  <a:srgbClr val="2F5897">
                    <a:lumMod val="7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08078" y="1261368"/>
            <a:ext cx="65497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</a:rPr>
              <a:t>Определяет достижение намеченных результатов образовательной программы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52434" y="2975215"/>
            <a:ext cx="51895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</a:rPr>
              <a:t>ВКР в форме демонстрационного экзамена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52435" y="4650392"/>
            <a:ext cx="61062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</a:rPr>
              <a:t>По итогам выдается диплом, подтверждающий</a:t>
            </a:r>
          </a:p>
          <a:p>
            <a:r>
              <a:rPr lang="ru-RU" sz="2400" b="1" dirty="0">
                <a:solidFill>
                  <a:prstClr val="black"/>
                </a:solidFill>
              </a:rPr>
              <a:t>квалификацию по образованию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658670" y="1340970"/>
            <a:ext cx="2084694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Объект проверки</a:t>
            </a:r>
          </a:p>
          <a:p>
            <a:pPr algn="ctr"/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Процедура</a:t>
            </a:r>
          </a:p>
          <a:p>
            <a:pPr algn="ctr"/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Свидетельство успешного прохождения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6134EB6A-D958-4062-A4E6-B12E5EE4B2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8482"/>
            <a:ext cx="545841" cy="1491407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D1662E44-56FC-4242-939A-870501615A70}"/>
              </a:ext>
            </a:extLst>
          </p:cNvPr>
          <p:cNvSpPr/>
          <p:nvPr/>
        </p:nvSpPr>
        <p:spPr>
          <a:xfrm>
            <a:off x="0" y="-27295"/>
            <a:ext cx="9906000" cy="285728"/>
          </a:xfrm>
          <a:prstGeom prst="rect">
            <a:avLst/>
          </a:prstGeom>
          <a:gradFill flip="none" rotWithShape="1">
            <a:gsLst>
              <a:gs pos="0">
                <a:srgbClr val="1F497D">
                  <a:lumMod val="60000"/>
                  <a:lumOff val="40000"/>
                  <a:shade val="30000"/>
                  <a:satMod val="115000"/>
                </a:srgbClr>
              </a:gs>
              <a:gs pos="50000">
                <a:srgbClr val="1F497D">
                  <a:lumMod val="60000"/>
                  <a:lumOff val="40000"/>
                  <a:shade val="67500"/>
                  <a:satMod val="115000"/>
                </a:srgbClr>
              </a:gs>
              <a:gs pos="100000">
                <a:srgbClr val="1F497D">
                  <a:lumMod val="60000"/>
                  <a:lumOff val="40000"/>
                  <a:shade val="100000"/>
                  <a:satMod val="115000"/>
                </a:srgb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ru-RU" kern="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967285E6-F3B6-4C14-9DB8-86E220C1F1C0}"/>
              </a:ext>
            </a:extLst>
          </p:cNvPr>
          <p:cNvSpPr/>
          <p:nvPr/>
        </p:nvSpPr>
        <p:spPr>
          <a:xfrm>
            <a:off x="3517353" y="358482"/>
            <a:ext cx="22092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 И А</a:t>
            </a:r>
          </a:p>
        </p:txBody>
      </p:sp>
    </p:spTree>
    <p:extLst>
      <p:ext uri="{BB962C8B-B14F-4D97-AF65-F5344CB8AC3E}">
        <p14:creationId xmlns:p14="http://schemas.microsoft.com/office/powerpoint/2010/main" val="18280382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450" y="534067"/>
            <a:ext cx="9521190" cy="5120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МАКЕТ ОЦЕНОЧНЫХ СРЕДСТВ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для государственной итоговой аттестации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по профессии/специальности СПО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marL="608330" algn="ctr">
              <a:lnSpc>
                <a:spcPts val="1585"/>
              </a:lnSpc>
              <a:spcBef>
                <a:spcPts val="2100"/>
              </a:spcBef>
              <a:spcAft>
                <a:spcPts val="5400"/>
              </a:spcAft>
              <a:tabLst>
                <a:tab pos="133223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___________________________наименование и код профессии/специальности</a:t>
            </a:r>
            <a:endParaRPr lang="ru-RU" sz="2000" b="1" dirty="0">
              <a:latin typeface="Calibri"/>
              <a:ea typeface="Calibri"/>
              <a:cs typeface="Times New Roman"/>
            </a:endParaRPr>
          </a:p>
          <a:p>
            <a:pPr marL="342900" lvl="0" indent="-342900" algn="ctr">
              <a:lnSpc>
                <a:spcPct val="107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Паспорт оценочных средств по профессии/специальности 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lvl="1" algn="just">
              <a:lnSpc>
                <a:spcPct val="107000"/>
              </a:lnSpc>
              <a:spcAft>
                <a:spcPts val="1000"/>
              </a:spcAft>
            </a:pPr>
            <a:r>
              <a:rPr lang="ru-RU" u="sng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1.1. Особенности структуры программы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marL="589280" algn="just">
              <a:lnSpc>
                <a:spcPct val="107000"/>
              </a:lnSpc>
              <a:spcAft>
                <a:spcPts val="1000"/>
              </a:spcAft>
            </a:pPr>
            <a:r>
              <a:rPr lang="ru-RU" i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Описание квалификаций, их параллельное или вариативное освоение, количество и номенклатура модулей, входящих в программу по конкретной траектории. 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u="sng" dirty="0" smtClean="0">
                <a:solidFill>
                  <a:srgbClr val="000000"/>
                </a:solidFill>
                <a:latin typeface="Times New Roman"/>
                <a:ea typeface="Times New Roman"/>
              </a:rPr>
              <a:t>1.2</a:t>
            </a:r>
            <a:r>
              <a:rPr lang="ru-RU" u="sng" dirty="0">
                <a:solidFill>
                  <a:srgbClr val="000000"/>
                </a:solidFill>
                <a:latin typeface="Times New Roman"/>
                <a:ea typeface="Times New Roman"/>
              </a:rPr>
              <a:t>. Перечень результатов, демонстрируемых на ГИА </a:t>
            </a:r>
          </a:p>
          <a:p>
            <a:pPr indent="450215" algn="just">
              <a:spcAft>
                <a:spcPts val="0"/>
              </a:spcAft>
            </a:pPr>
            <a:r>
              <a:rPr lang="ru-RU" i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(приводится состав профессиональных компетенций по видам деятельности - сведения из ФГОС)</a:t>
            </a:r>
          </a:p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endParaRPr lang="ru-RU" sz="16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724486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927" y="898703"/>
            <a:ext cx="8236215" cy="4860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8408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0090" y="286106"/>
            <a:ext cx="8835390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/>
              <a:t>Типовое задание для демонстрационного экзамена</a:t>
            </a:r>
            <a:endParaRPr lang="ru-RU" dirty="0"/>
          </a:p>
          <a:p>
            <a:r>
              <a:rPr lang="ru-RU" sz="2000" b="1" dirty="0"/>
              <a:t>3</a:t>
            </a:r>
            <a:r>
              <a:rPr lang="ru-RU" sz="2000" b="1" dirty="0" smtClean="0"/>
              <a:t>.1</a:t>
            </a:r>
            <a:r>
              <a:rPr lang="ru-RU" sz="2000" dirty="0" smtClean="0"/>
              <a:t> </a:t>
            </a:r>
            <a:r>
              <a:rPr lang="ru-RU" sz="2000" u="sng" dirty="0"/>
              <a:t>Структура и содержание типового задания</a:t>
            </a:r>
            <a:endParaRPr lang="ru-RU" dirty="0"/>
          </a:p>
          <a:p>
            <a:pPr lvl="0"/>
            <a:r>
              <a:rPr lang="ru-RU" sz="2000" dirty="0"/>
              <a:t>Формулировка задания;</a:t>
            </a:r>
            <a:endParaRPr lang="ru-RU" dirty="0"/>
          </a:p>
          <a:p>
            <a:pPr lvl="0"/>
            <a:r>
              <a:rPr lang="ru-RU" sz="2000" dirty="0"/>
              <a:t>Состав операций (задач);</a:t>
            </a:r>
            <a:endParaRPr lang="ru-RU" dirty="0"/>
          </a:p>
          <a:p>
            <a:pPr lvl="0"/>
            <a:r>
              <a:rPr lang="ru-RU" sz="2000" dirty="0"/>
              <a:t>Исходные данные в текстовом и/или графическом виде;</a:t>
            </a:r>
            <a:endParaRPr lang="ru-RU" dirty="0"/>
          </a:p>
          <a:p>
            <a:pPr lvl="0"/>
            <a:r>
              <a:rPr lang="ru-RU" sz="2000" dirty="0"/>
              <a:t>Условия выполнения: Время выполнения, Используемые материалы, Оборудование (инфраструктурный лист)</a:t>
            </a:r>
            <a:endParaRPr lang="ru-RU" dirty="0"/>
          </a:p>
          <a:p>
            <a:r>
              <a:rPr lang="ru-RU" sz="2000" dirty="0"/>
              <a:t> </a:t>
            </a:r>
            <a:endParaRPr lang="ru-RU" dirty="0"/>
          </a:p>
          <a:p>
            <a:pPr marL="0" lvl="1"/>
            <a:r>
              <a:rPr lang="ru-RU" sz="2000" b="1" u="sng" dirty="0" smtClean="0"/>
              <a:t>3.2 Критерии </a:t>
            </a:r>
            <a:r>
              <a:rPr lang="ru-RU" sz="2000" b="1" u="sng" dirty="0"/>
              <a:t>оценки выполнения задания демонстрационного экзамена</a:t>
            </a:r>
            <a:endParaRPr lang="ru-RU" b="1" dirty="0"/>
          </a:p>
          <a:p>
            <a:r>
              <a:rPr lang="ru-RU" sz="2000" dirty="0"/>
              <a:t>Критерии оценивания, система начисления баллов, уровень положительного результата – «проходной» балл. </a:t>
            </a:r>
            <a:endParaRPr lang="ru-RU" dirty="0"/>
          </a:p>
          <a:p>
            <a:r>
              <a:rPr lang="ru-RU" sz="2000" dirty="0"/>
              <a:t>Система перевода баллов в традиционную систему оценивания: «отлично», «хорошо», «удовлетворительно», «неудовлетворительно».</a:t>
            </a:r>
          </a:p>
          <a:p>
            <a:endParaRPr lang="ru-RU" sz="2000" dirty="0"/>
          </a:p>
          <a:p>
            <a:pPr lvl="0"/>
            <a:r>
              <a:rPr lang="ru-RU" b="1" dirty="0" smtClean="0"/>
              <a:t>4. Дипломное </a:t>
            </a:r>
            <a:r>
              <a:rPr lang="ru-RU" b="1" dirty="0"/>
              <a:t>проектирование</a:t>
            </a:r>
            <a:r>
              <a:rPr lang="ru-RU" dirty="0"/>
              <a:t> (только для специальностей)</a:t>
            </a:r>
          </a:p>
          <a:p>
            <a:pPr lvl="0"/>
            <a:endParaRPr lang="ru-RU" dirty="0"/>
          </a:p>
          <a:p>
            <a:r>
              <a:rPr lang="ru-RU" i="1" dirty="0"/>
              <a:t>Темы дипломных работ; требования к их структуре и содержанию, к процедуре защиты; критерии оценивания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29108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3957" y="1844824"/>
            <a:ext cx="7630142" cy="1523494"/>
          </a:xfrm>
        </p:spPr>
        <p:txBody>
          <a:bodyPr/>
          <a:lstStyle/>
          <a:p>
            <a:pPr algn="ctr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Times New Roman"/>
              </a:rPr>
              <a:t>Спасибо за внимание!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/>
          </p:nvPr>
        </p:nvSpPr>
        <p:spPr>
          <a:xfrm>
            <a:off x="1105319" y="3195376"/>
            <a:ext cx="6997645" cy="512466"/>
          </a:xfrm>
        </p:spPr>
        <p:txBody>
          <a:bodyPr/>
          <a:lstStyle/>
          <a:p>
            <a:pPr marL="0" indent="0" algn="ctr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2800" i="0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Fgos-top50 @mail.ru</a:t>
            </a:r>
            <a:endParaRPr lang="ru-RU" sz="2800" i="0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1030" y="467081"/>
            <a:ext cx="2011560" cy="773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Московский политех_лого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98" y="467081"/>
            <a:ext cx="2518702" cy="796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6274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95948" y="218700"/>
            <a:ext cx="15524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>
                  <a:solidFill>
                    <a:srgbClr val="2F5897">
                      <a:lumMod val="75000"/>
                    </a:srgbClr>
                  </a:solidFill>
                  <a:prstDash val="solid"/>
                </a:ln>
                <a:pattFill prst="dkUpDiag">
                  <a:fgClr>
                    <a:srgbClr val="2F5897"/>
                  </a:fgClr>
                  <a:bgClr>
                    <a:srgbClr val="2F5897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2F5897">
                      <a:lumMod val="75000"/>
                    </a:srgbClr>
                  </a:outerShdw>
                </a:effectLst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87105" y="1102297"/>
            <a:ext cx="8649268" cy="168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prstClr val="black"/>
                </a:solidFill>
              </a:rPr>
              <a:t>Необходимый и достаточный уровень освоения </a:t>
            </a:r>
            <a:r>
              <a:rPr lang="ru-RU" sz="2400" b="1" dirty="0">
                <a:solidFill>
                  <a:prstClr val="black"/>
                </a:solidFill>
              </a:rPr>
              <a:t>Профессиональных Компетенций и ОК, определенных как результат образовательной программы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57537" y="2922940"/>
            <a:ext cx="759952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</a:rPr>
              <a:t>Образовательные результаты определены в образовательном стандарте ФГОС и связаны </a:t>
            </a:r>
            <a:r>
              <a:rPr lang="ru-RU" sz="2400" b="1" dirty="0">
                <a:solidFill>
                  <a:srgbClr val="FF0000"/>
                </a:solidFill>
              </a:rPr>
              <a:t>квалификациями по образованию </a:t>
            </a:r>
            <a:r>
              <a:rPr lang="ru-RU" sz="2400" b="1" dirty="0">
                <a:solidFill>
                  <a:prstClr val="black"/>
                </a:solidFill>
              </a:rPr>
              <a:t>-  позициями Перечня</a:t>
            </a:r>
          </a:p>
          <a:p>
            <a:r>
              <a:rPr lang="ru-RU" sz="2400" dirty="0">
                <a:solidFill>
                  <a:prstClr val="black"/>
                </a:solidFill>
              </a:rPr>
              <a:t>«Перечень профессий и специальностей среднего профессионального образования" Приказ </a:t>
            </a:r>
            <a:r>
              <a:rPr lang="ru-RU" sz="2400" dirty="0" err="1">
                <a:solidFill>
                  <a:prstClr val="black"/>
                </a:solidFill>
              </a:rPr>
              <a:t>Минобрнауки</a:t>
            </a:r>
            <a:r>
              <a:rPr lang="ru-RU" sz="2400" dirty="0">
                <a:solidFill>
                  <a:prstClr val="black"/>
                </a:solidFill>
              </a:rPr>
              <a:t>  РФ от 29 октября 2013 г. №</a:t>
            </a:r>
            <a:r>
              <a:rPr lang="ru-RU" sz="2400" dirty="0" smtClean="0">
                <a:solidFill>
                  <a:prstClr val="black"/>
                </a:solidFill>
              </a:rPr>
              <a:t>1199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60228" y="414489"/>
            <a:ext cx="718554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Объект проверки ГИА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7106" y="5969931"/>
            <a:ext cx="83535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Содержание ФГОС согласуется в установленном порядке </a:t>
            </a:r>
          </a:p>
          <a:p>
            <a:r>
              <a:rPr lang="ru-RU" dirty="0">
                <a:solidFill>
                  <a:prstClr val="black"/>
                </a:solidFill>
              </a:rPr>
              <a:t>с соответствующими Профессиональными стандартами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B313254A-829B-44C0-A34A-E763FA827FB3}"/>
              </a:ext>
            </a:extLst>
          </p:cNvPr>
          <p:cNvSpPr/>
          <p:nvPr/>
        </p:nvSpPr>
        <p:spPr>
          <a:xfrm>
            <a:off x="0" y="-27295"/>
            <a:ext cx="9906000" cy="285728"/>
          </a:xfrm>
          <a:prstGeom prst="rect">
            <a:avLst/>
          </a:prstGeom>
          <a:gradFill flip="none" rotWithShape="1">
            <a:gsLst>
              <a:gs pos="0">
                <a:srgbClr val="1F497D">
                  <a:lumMod val="60000"/>
                  <a:lumOff val="40000"/>
                  <a:shade val="30000"/>
                  <a:satMod val="115000"/>
                </a:srgbClr>
              </a:gs>
              <a:gs pos="50000">
                <a:srgbClr val="1F497D">
                  <a:lumMod val="60000"/>
                  <a:lumOff val="40000"/>
                  <a:shade val="67500"/>
                  <a:satMod val="115000"/>
                </a:srgbClr>
              </a:gs>
              <a:gs pos="100000">
                <a:srgbClr val="1F497D">
                  <a:lumMod val="60000"/>
                  <a:lumOff val="40000"/>
                  <a:shade val="100000"/>
                  <a:satMod val="115000"/>
                </a:srgb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ru-RU" kern="0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288034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0956" y="258433"/>
            <a:ext cx="15524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76216" y="1558264"/>
            <a:ext cx="86492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prstClr val="black"/>
                </a:solidFill>
              </a:rPr>
              <a:t>Сравнение результатов выполнения </a:t>
            </a:r>
            <a:r>
              <a:rPr lang="ru-RU" sz="2800" b="1" dirty="0">
                <a:solidFill>
                  <a:prstClr val="black"/>
                </a:solidFill>
              </a:rPr>
              <a:t>задания</a:t>
            </a:r>
            <a:r>
              <a:rPr lang="ru-RU" sz="2800" dirty="0">
                <a:solidFill>
                  <a:prstClr val="black"/>
                </a:solidFill>
              </a:rPr>
              <a:t> </a:t>
            </a:r>
            <a:r>
              <a:rPr lang="ru-RU" sz="2800" b="1" dirty="0">
                <a:solidFill>
                  <a:prstClr val="black"/>
                </a:solidFill>
              </a:rPr>
              <a:t>по компетенции </a:t>
            </a:r>
            <a:r>
              <a:rPr lang="ru-RU" sz="2800" dirty="0">
                <a:solidFill>
                  <a:prstClr val="black"/>
                </a:solidFill>
              </a:rPr>
              <a:t>с результатами выполнения этого задания чемпионом финала Национального </a:t>
            </a:r>
            <a:r>
              <a:rPr lang="ru-RU" sz="2800" dirty="0" err="1">
                <a:solidFill>
                  <a:prstClr val="black"/>
                </a:solidFill>
              </a:rPr>
              <a:t>Национального</a:t>
            </a:r>
            <a:r>
              <a:rPr lang="ru-RU" sz="2800" dirty="0">
                <a:solidFill>
                  <a:prstClr val="black"/>
                </a:solidFill>
              </a:rPr>
              <a:t> чемпионата «Молодые профессионалы» (</a:t>
            </a:r>
            <a:r>
              <a:rPr lang="ru-RU" sz="2800" dirty="0" err="1">
                <a:solidFill>
                  <a:prstClr val="black"/>
                </a:solidFill>
              </a:rPr>
              <a:t>WorldSkills</a:t>
            </a:r>
            <a:r>
              <a:rPr lang="ru-RU" sz="2800" dirty="0">
                <a:solidFill>
                  <a:prstClr val="black"/>
                </a:solidFill>
              </a:rPr>
              <a:t> </a:t>
            </a:r>
            <a:r>
              <a:rPr lang="ru-RU" sz="2800" dirty="0" err="1">
                <a:solidFill>
                  <a:prstClr val="black"/>
                </a:solidFill>
              </a:rPr>
              <a:t>Russia</a:t>
            </a:r>
            <a:r>
              <a:rPr lang="ru-RU" sz="2800" dirty="0">
                <a:solidFill>
                  <a:prstClr val="black"/>
                </a:solidFill>
              </a:rPr>
              <a:t>)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21477" y="455195"/>
            <a:ext cx="7185547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Объект проверки </a:t>
            </a:r>
            <a:r>
              <a:rPr lang="en-US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World Skills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7D84CA47-4DCB-45FA-B246-2C5C25E365AA}"/>
              </a:ext>
            </a:extLst>
          </p:cNvPr>
          <p:cNvSpPr txBox="1"/>
          <p:nvPr/>
        </p:nvSpPr>
        <p:spPr>
          <a:xfrm>
            <a:off x="887413" y="4543429"/>
            <a:ext cx="84937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prstClr val="black"/>
                </a:solidFill>
              </a:rPr>
              <a:t>Конкурсное задание базируется на </a:t>
            </a:r>
            <a:r>
              <a:rPr lang="ru-RU" sz="2800" b="1" dirty="0">
                <a:solidFill>
                  <a:prstClr val="black"/>
                </a:solidFill>
              </a:rPr>
              <a:t>техническом описании </a:t>
            </a:r>
            <a:r>
              <a:rPr lang="ru-RU" sz="2800" b="1" dirty="0">
                <a:solidFill>
                  <a:srgbClr val="FF0000"/>
                </a:solidFill>
              </a:rPr>
              <a:t>компетенции</a:t>
            </a:r>
            <a:r>
              <a:rPr lang="ru-RU" sz="2800" dirty="0">
                <a:solidFill>
                  <a:prstClr val="black"/>
                </a:solidFill>
              </a:rPr>
              <a:t>, которая формулируется вид работ 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1B5D5FFA-5944-4143-BCA8-733DA5B8C7A4}"/>
              </a:ext>
            </a:extLst>
          </p:cNvPr>
          <p:cNvSpPr/>
          <p:nvPr/>
        </p:nvSpPr>
        <p:spPr>
          <a:xfrm>
            <a:off x="0" y="-27295"/>
            <a:ext cx="9906000" cy="285728"/>
          </a:xfrm>
          <a:prstGeom prst="rect">
            <a:avLst/>
          </a:prstGeom>
          <a:gradFill flip="none" rotWithShape="1">
            <a:gsLst>
              <a:gs pos="0">
                <a:srgbClr val="1F497D">
                  <a:lumMod val="60000"/>
                  <a:lumOff val="40000"/>
                  <a:shade val="30000"/>
                  <a:satMod val="115000"/>
                </a:srgbClr>
              </a:gs>
              <a:gs pos="50000">
                <a:srgbClr val="1F497D">
                  <a:lumMod val="60000"/>
                  <a:lumOff val="40000"/>
                  <a:shade val="67500"/>
                  <a:satMod val="115000"/>
                </a:srgbClr>
              </a:gs>
              <a:gs pos="100000">
                <a:srgbClr val="1F497D">
                  <a:lumMod val="60000"/>
                  <a:lumOff val="40000"/>
                  <a:shade val="100000"/>
                  <a:satMod val="115000"/>
                </a:srgb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ru-RU" kern="0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356273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79051"/>
            <a:ext cx="155243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2700">
                  <a:solidFill>
                    <a:srgbClr val="2F5897">
                      <a:lumMod val="75000"/>
                    </a:srgbClr>
                  </a:solidFill>
                  <a:prstDash val="solid"/>
                </a:ln>
                <a:pattFill prst="dkUpDiag">
                  <a:fgClr>
                    <a:srgbClr val="2F5897"/>
                  </a:fgClr>
                  <a:bgClr>
                    <a:srgbClr val="2F5897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2F5897">
                      <a:lumMod val="75000"/>
                    </a:srgbClr>
                  </a:outerShdw>
                </a:effectLst>
              </a:rPr>
              <a:t>2</a:t>
            </a:r>
            <a:endParaRPr lang="en-US" sz="4800" b="1" dirty="0">
              <a:ln w="12700">
                <a:solidFill>
                  <a:srgbClr val="2F5897">
                    <a:lumMod val="75000"/>
                  </a:srgbClr>
                </a:solidFill>
                <a:prstDash val="solid"/>
              </a:ln>
              <a:pattFill prst="dkUpDiag">
                <a:fgClr>
                  <a:srgbClr val="2F5897"/>
                </a:fgClr>
                <a:bgClr>
                  <a:srgbClr val="2F5897">
                    <a:lumMod val="20000"/>
                    <a:lumOff val="80000"/>
                  </a:srgbClr>
                </a:bgClr>
              </a:pattFill>
              <a:effectLst>
                <a:outerShdw dist="38100" dir="2640000" algn="bl" rotWithShape="0">
                  <a:srgbClr val="2F5897">
                    <a:lumMod val="7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87105" y="1102300"/>
            <a:ext cx="8649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7139" y="1450740"/>
            <a:ext cx="8945725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prstClr val="black"/>
                </a:solidFill>
              </a:rPr>
              <a:t>Демонстрационный экзамена составляет (или дополняет) процедуру ГИА по программе СПО. </a:t>
            </a:r>
          </a:p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prstClr val="black"/>
                </a:solidFill>
              </a:rPr>
              <a:t>Выполнение задач профессиональной деятельности в реальном времени. </a:t>
            </a:r>
          </a:p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prstClr val="black"/>
                </a:solidFill>
              </a:rPr>
              <a:t>Временные затраты определены учебным планом и составляют 36 часов по профессии и 216 часов по специальности</a:t>
            </a:r>
          </a:p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prstClr val="black"/>
                </a:solidFill>
              </a:rPr>
              <a:t>Требования к содержанию, объему и структуре выпускной квалификационной работы (=демонстрационному экзамену) образовательная организация определяет самостоятельно с учетом ПООП. (ФГОС)</a:t>
            </a:r>
          </a:p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prstClr val="black"/>
                </a:solidFill>
              </a:rPr>
              <a:t>Требования: освоение обучающимся программы в полном запланированном объеме и отсутствие академической задолженности по курсу обучения.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508079" y="551502"/>
            <a:ext cx="718554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Процедура ГИА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538F6915-D0DE-4310-85E5-F28AF8CBD36F}"/>
              </a:ext>
            </a:extLst>
          </p:cNvPr>
          <p:cNvSpPr/>
          <p:nvPr/>
        </p:nvSpPr>
        <p:spPr>
          <a:xfrm>
            <a:off x="0" y="12868"/>
            <a:ext cx="9906000" cy="285728"/>
          </a:xfrm>
          <a:prstGeom prst="rect">
            <a:avLst/>
          </a:prstGeom>
          <a:gradFill flip="none" rotWithShape="1">
            <a:gsLst>
              <a:gs pos="0">
                <a:srgbClr val="1F497D">
                  <a:lumMod val="60000"/>
                  <a:lumOff val="40000"/>
                  <a:shade val="30000"/>
                  <a:satMod val="115000"/>
                </a:srgbClr>
              </a:gs>
              <a:gs pos="50000">
                <a:srgbClr val="1F497D">
                  <a:lumMod val="60000"/>
                  <a:lumOff val="40000"/>
                  <a:shade val="67500"/>
                  <a:satMod val="115000"/>
                </a:srgbClr>
              </a:gs>
              <a:gs pos="100000">
                <a:srgbClr val="1F497D">
                  <a:lumMod val="60000"/>
                  <a:lumOff val="40000"/>
                  <a:shade val="100000"/>
                  <a:satMod val="115000"/>
                </a:srgb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ru-RU" kern="0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582040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9263" y="492440"/>
            <a:ext cx="15524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rgbClr val="2F5897">
                      <a:lumMod val="75000"/>
                    </a:srgbClr>
                  </a:solidFill>
                  <a:prstDash val="solid"/>
                </a:ln>
                <a:pattFill prst="dkUpDiag">
                  <a:fgClr>
                    <a:srgbClr val="2F5897"/>
                  </a:fgClr>
                  <a:bgClr>
                    <a:srgbClr val="2F5897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2F5897">
                      <a:lumMod val="75000"/>
                    </a:srgbClr>
                  </a:outerShdw>
                </a:effectLst>
              </a:rPr>
              <a:t>2</a:t>
            </a:r>
            <a:endParaRPr lang="en-US" sz="5400" b="1" dirty="0">
              <a:ln w="12700">
                <a:solidFill>
                  <a:srgbClr val="2F5897">
                    <a:lumMod val="75000"/>
                  </a:srgbClr>
                </a:solidFill>
                <a:prstDash val="solid"/>
              </a:ln>
              <a:pattFill prst="dkUpDiag">
                <a:fgClr>
                  <a:srgbClr val="2F5897"/>
                </a:fgClr>
                <a:bgClr>
                  <a:srgbClr val="2F5897">
                    <a:lumMod val="20000"/>
                    <a:lumOff val="80000"/>
                  </a:srgbClr>
                </a:bgClr>
              </a:pattFill>
              <a:effectLst>
                <a:outerShdw dist="38100" dir="2640000" algn="bl" rotWithShape="0">
                  <a:srgbClr val="2F5897">
                    <a:lumMod val="7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87105" y="1102300"/>
            <a:ext cx="8649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5780" y="1860347"/>
            <a:ext cx="8954923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prstClr val="black"/>
                </a:solidFill>
              </a:rPr>
              <a:t>Процедура демонстрационного экзамена по стандартам </a:t>
            </a:r>
            <a:r>
              <a:rPr lang="ru-RU" sz="2800" b="1" dirty="0" err="1">
                <a:solidFill>
                  <a:prstClr val="black"/>
                </a:solidFill>
              </a:rPr>
              <a:t>Ворлдскиллс</a:t>
            </a:r>
            <a:r>
              <a:rPr lang="ru-RU" sz="2800" b="1" dirty="0">
                <a:solidFill>
                  <a:prstClr val="black"/>
                </a:solidFill>
              </a:rPr>
              <a:t> повторяет процедуру проведения чемпионата</a:t>
            </a:r>
          </a:p>
          <a:p>
            <a:pPr marL="342900" indent="-3429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prstClr val="black"/>
                </a:solidFill>
              </a:rPr>
              <a:t>Один эксперт осуществляет оценку одного обучающегося</a:t>
            </a:r>
          </a:p>
          <a:p>
            <a:pPr marL="342900" indent="-3429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prstClr val="black"/>
                </a:solidFill>
              </a:rPr>
              <a:t>Результаты оценки передаются в единую информационную систему, минуя делопроизводство образовательной организации</a:t>
            </a:r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03854" y="600162"/>
            <a:ext cx="718554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Процедура </a:t>
            </a:r>
            <a:r>
              <a:rPr lang="en-US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WS</a:t>
            </a: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D7ECC437-666A-467F-9708-D105041868E3}"/>
              </a:ext>
            </a:extLst>
          </p:cNvPr>
          <p:cNvSpPr/>
          <p:nvPr/>
        </p:nvSpPr>
        <p:spPr>
          <a:xfrm>
            <a:off x="0" y="-10905"/>
            <a:ext cx="9906000" cy="285728"/>
          </a:xfrm>
          <a:prstGeom prst="rect">
            <a:avLst/>
          </a:prstGeom>
          <a:gradFill flip="none" rotWithShape="1">
            <a:gsLst>
              <a:gs pos="0">
                <a:srgbClr val="1F497D">
                  <a:lumMod val="60000"/>
                  <a:lumOff val="40000"/>
                  <a:shade val="30000"/>
                  <a:satMod val="115000"/>
                </a:srgbClr>
              </a:gs>
              <a:gs pos="50000">
                <a:srgbClr val="1F497D">
                  <a:lumMod val="60000"/>
                  <a:lumOff val="40000"/>
                  <a:shade val="67500"/>
                  <a:satMod val="115000"/>
                </a:srgbClr>
              </a:gs>
              <a:gs pos="100000">
                <a:srgbClr val="1F497D">
                  <a:lumMod val="60000"/>
                  <a:lumOff val="40000"/>
                  <a:shade val="100000"/>
                  <a:satMod val="115000"/>
                </a:srgb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ru-RU" kern="0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762164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995" y="661597"/>
            <a:ext cx="155243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12700">
                  <a:solidFill>
                    <a:srgbClr val="2F5897">
                      <a:lumMod val="75000"/>
                    </a:srgbClr>
                  </a:solidFill>
                  <a:prstDash val="solid"/>
                </a:ln>
                <a:pattFill prst="dkUpDiag">
                  <a:fgClr>
                    <a:srgbClr val="2F5897"/>
                  </a:fgClr>
                  <a:bgClr>
                    <a:srgbClr val="2F5897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2F5897">
                      <a:lumMod val="75000"/>
                    </a:srgbClr>
                  </a:outerShdw>
                </a:effectLst>
              </a:rPr>
              <a:t>3</a:t>
            </a:r>
            <a:endParaRPr lang="en-US" sz="4400" b="1" dirty="0">
              <a:ln w="12700">
                <a:solidFill>
                  <a:srgbClr val="2F5897">
                    <a:lumMod val="75000"/>
                  </a:srgbClr>
                </a:solidFill>
                <a:prstDash val="solid"/>
              </a:ln>
              <a:pattFill prst="dkUpDiag">
                <a:fgClr>
                  <a:srgbClr val="2F5897"/>
                </a:fgClr>
                <a:bgClr>
                  <a:srgbClr val="2F5897">
                    <a:lumMod val="20000"/>
                    <a:lumOff val="80000"/>
                  </a:srgbClr>
                </a:bgClr>
              </a:pattFill>
              <a:effectLst>
                <a:outerShdw dist="38100" dir="2640000" algn="bl" rotWithShape="0">
                  <a:srgbClr val="2F5897">
                    <a:lumMod val="7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87105" y="1102300"/>
            <a:ext cx="8649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4211" y="2414345"/>
            <a:ext cx="8340893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</a:rPr>
              <a:t>Диплом о среднем профессиональном образовании  – юридический документ.</a:t>
            </a:r>
          </a:p>
          <a:p>
            <a:pPr marL="457200" indent="-4572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</a:rPr>
              <a:t>Диплом действует бессрочно, признается на территории Российской Федерации повсеместно.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552434" y="804581"/>
            <a:ext cx="757267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Свидетельство успешного прохождения ГИА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D7ECC437-666A-467F-9708-D105041868E3}"/>
              </a:ext>
            </a:extLst>
          </p:cNvPr>
          <p:cNvSpPr/>
          <p:nvPr/>
        </p:nvSpPr>
        <p:spPr>
          <a:xfrm>
            <a:off x="0" y="-12852"/>
            <a:ext cx="9906000" cy="285728"/>
          </a:xfrm>
          <a:prstGeom prst="rect">
            <a:avLst/>
          </a:prstGeom>
          <a:gradFill flip="none" rotWithShape="1">
            <a:gsLst>
              <a:gs pos="0">
                <a:srgbClr val="1F497D">
                  <a:lumMod val="60000"/>
                  <a:lumOff val="40000"/>
                  <a:shade val="30000"/>
                  <a:satMod val="115000"/>
                </a:srgbClr>
              </a:gs>
              <a:gs pos="50000">
                <a:srgbClr val="1F497D">
                  <a:lumMod val="60000"/>
                  <a:lumOff val="40000"/>
                  <a:shade val="67500"/>
                  <a:satMod val="115000"/>
                </a:srgbClr>
              </a:gs>
              <a:gs pos="100000">
                <a:srgbClr val="1F497D">
                  <a:lumMod val="60000"/>
                  <a:lumOff val="40000"/>
                  <a:shade val="100000"/>
                  <a:satMod val="115000"/>
                </a:srgb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ru-RU" kern="0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593585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995" y="661594"/>
            <a:ext cx="15524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spc="50" dirty="0">
                <a:ln w="9525" cmpd="sng">
                  <a:solidFill>
                    <a:srgbClr val="6076B4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6076B4">
                      <a:alpha val="40000"/>
                    </a:srgbClr>
                  </a:glow>
                </a:effectLst>
              </a:rPr>
              <a:t>3</a:t>
            </a:r>
            <a:endParaRPr lang="en-US" sz="5400" b="1" spc="50" dirty="0">
              <a:ln w="9525" cmpd="sng">
                <a:solidFill>
                  <a:srgbClr val="6076B4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6076B4">
                    <a:alpha val="40000"/>
                  </a:srgbClr>
                </a:glo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87105" y="1102300"/>
            <a:ext cx="8649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6816" y="2414345"/>
            <a:ext cx="8488289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</a:rPr>
              <a:t>Паспорт компетенции (</a:t>
            </a:r>
            <a:r>
              <a:rPr lang="ru-RU" sz="3200" dirty="0" err="1">
                <a:solidFill>
                  <a:prstClr val="black"/>
                </a:solidFill>
              </a:rPr>
              <a:t>Skills</a:t>
            </a:r>
            <a:r>
              <a:rPr lang="ru-RU" sz="3200" dirty="0">
                <a:solidFill>
                  <a:prstClr val="black"/>
                </a:solidFill>
              </a:rPr>
              <a:t> </a:t>
            </a:r>
            <a:r>
              <a:rPr lang="ru-RU" sz="3200" dirty="0" err="1">
                <a:solidFill>
                  <a:prstClr val="black"/>
                </a:solidFill>
              </a:rPr>
              <a:t>Passport</a:t>
            </a:r>
            <a:r>
              <a:rPr lang="ru-RU" sz="3200" dirty="0">
                <a:solidFill>
                  <a:prstClr val="black"/>
                </a:solidFill>
              </a:rPr>
              <a:t>)</a:t>
            </a:r>
          </a:p>
          <a:p>
            <a:pPr marL="457200" indent="-4572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</a:rPr>
              <a:t>Действует бессрочно </a:t>
            </a:r>
          </a:p>
          <a:p>
            <a:pPr marL="457200" indent="-4572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</a:rPr>
              <a:t>Не имеет юридической силы, может быть расценен как свидетельство профессиональных </a:t>
            </a:r>
            <a:r>
              <a:rPr lang="ru-RU" sz="3200" dirty="0" smtClean="0">
                <a:solidFill>
                  <a:prstClr val="black"/>
                </a:solidFill>
              </a:rPr>
              <a:t>достижений</a:t>
            </a:r>
            <a:r>
              <a:rPr lang="ru-RU" sz="3200" dirty="0" smtClean="0">
                <a:solidFill>
                  <a:srgbClr val="FF0000"/>
                </a:solidFill>
              </a:rPr>
              <a:t>*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35987" y="455967"/>
            <a:ext cx="718554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Свидетельство успешного участия в ДЭ по стандартам  </a:t>
            </a:r>
            <a:r>
              <a:rPr lang="ru-RU" sz="32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Ворлдскиллс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D7ECC437-666A-467F-9708-D105041868E3}"/>
              </a:ext>
            </a:extLst>
          </p:cNvPr>
          <p:cNvSpPr/>
          <p:nvPr/>
        </p:nvSpPr>
        <p:spPr>
          <a:xfrm>
            <a:off x="0" y="-12852"/>
            <a:ext cx="9906000" cy="285728"/>
          </a:xfrm>
          <a:prstGeom prst="rect">
            <a:avLst/>
          </a:prstGeom>
          <a:gradFill flip="none" rotWithShape="1">
            <a:gsLst>
              <a:gs pos="0">
                <a:srgbClr val="1F497D">
                  <a:lumMod val="60000"/>
                  <a:lumOff val="40000"/>
                  <a:shade val="30000"/>
                  <a:satMod val="115000"/>
                </a:srgbClr>
              </a:gs>
              <a:gs pos="50000">
                <a:srgbClr val="1F497D">
                  <a:lumMod val="60000"/>
                  <a:lumOff val="40000"/>
                  <a:shade val="67500"/>
                  <a:satMod val="115000"/>
                </a:srgbClr>
              </a:gs>
              <a:gs pos="100000">
                <a:srgbClr val="1F497D">
                  <a:lumMod val="60000"/>
                  <a:lumOff val="40000"/>
                  <a:shade val="100000"/>
                  <a:satMod val="115000"/>
                </a:srgb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ru-RU" kern="0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545499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2708" y="693336"/>
            <a:ext cx="8847992" cy="906864"/>
          </a:xfrm>
        </p:spPr>
        <p:txBody>
          <a:bodyPr>
            <a:normAutofit/>
          </a:bodyPr>
          <a:lstStyle/>
          <a:p>
            <a:pPr defTabSz="457200">
              <a:lnSpc>
                <a:spcPct val="100000"/>
              </a:lnSpc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  <a:cs typeface="+mn-cs"/>
              </a:rPr>
              <a:t>цифры пилотного эксперимента по проведению ДЭК в 2017 году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4320" y="1882808"/>
            <a:ext cx="9361170" cy="4572000"/>
          </a:xfrm>
        </p:spPr>
        <p:txBody>
          <a:bodyPr>
            <a:normAutofit/>
          </a:bodyPr>
          <a:lstStyle/>
          <a:p>
            <a:pPr algn="just">
              <a:spcBef>
                <a:spcPts val="1200"/>
              </a:spcBef>
            </a:pPr>
            <a:r>
              <a:rPr lang="ru-RU" sz="3200" b="1" dirty="0" smtClean="0">
                <a:solidFill>
                  <a:schemeClr val="tx1"/>
                </a:solidFill>
                <a:latin typeface="+mn-lt"/>
              </a:rPr>
              <a:t>26</a:t>
            </a:r>
            <a:r>
              <a:rPr lang="ru-RU" sz="32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ru-RU" sz="3200" dirty="0">
                <a:solidFill>
                  <a:schemeClr val="tx1"/>
                </a:solidFill>
                <a:latin typeface="+mn-lt"/>
              </a:rPr>
              <a:t>субъектов РФ</a:t>
            </a:r>
          </a:p>
          <a:p>
            <a:pPr algn="just">
              <a:spcBef>
                <a:spcPts val="1200"/>
              </a:spcBef>
            </a:pPr>
            <a:r>
              <a:rPr lang="ru-RU" sz="3200" b="1" dirty="0">
                <a:solidFill>
                  <a:schemeClr val="tx1"/>
                </a:solidFill>
                <a:latin typeface="+mn-lt"/>
              </a:rPr>
              <a:t>246</a:t>
            </a:r>
            <a:r>
              <a:rPr lang="ru-RU" sz="3200" dirty="0">
                <a:solidFill>
                  <a:schemeClr val="tx1"/>
                </a:solidFill>
                <a:latin typeface="+mn-lt"/>
              </a:rPr>
              <a:t> образовательных организаций</a:t>
            </a:r>
          </a:p>
          <a:p>
            <a:pPr algn="just">
              <a:spcBef>
                <a:spcPts val="1200"/>
              </a:spcBef>
            </a:pPr>
            <a:r>
              <a:rPr lang="ru-RU" sz="3200" b="1" dirty="0">
                <a:solidFill>
                  <a:schemeClr val="tx1"/>
                </a:solidFill>
                <a:latin typeface="+mn-lt"/>
              </a:rPr>
              <a:t>15000</a:t>
            </a:r>
            <a:r>
              <a:rPr lang="ru-RU" sz="3200" dirty="0">
                <a:solidFill>
                  <a:schemeClr val="tx1"/>
                </a:solidFill>
                <a:latin typeface="+mn-lt"/>
              </a:rPr>
              <a:t> студентов </a:t>
            </a:r>
          </a:p>
          <a:p>
            <a:pPr marL="0" indent="0" algn="just">
              <a:spcBef>
                <a:spcPts val="1200"/>
              </a:spcBef>
              <a:buNone/>
            </a:pPr>
            <a:r>
              <a:rPr lang="ru-RU" sz="3200" dirty="0">
                <a:solidFill>
                  <a:schemeClr val="tx1"/>
                </a:solidFill>
                <a:latin typeface="+mn-lt"/>
              </a:rPr>
              <a:t>Демонстрационный экзамен проводился по 74 компетенциям </a:t>
            </a:r>
            <a:r>
              <a:rPr lang="ru-RU" sz="3200" dirty="0" err="1">
                <a:solidFill>
                  <a:schemeClr val="tx1"/>
                </a:solidFill>
                <a:latin typeface="+mn-lt"/>
              </a:rPr>
              <a:t>Ворлдскиллс</a:t>
            </a:r>
            <a:r>
              <a:rPr lang="ru-RU" sz="3200" dirty="0">
                <a:solidFill>
                  <a:schemeClr val="tx1"/>
                </a:solidFill>
                <a:latin typeface="+mn-lt"/>
              </a:rPr>
              <a:t> Россия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9A7F93DF-A255-4447-970A-D1E1D6789689}"/>
              </a:ext>
            </a:extLst>
          </p:cNvPr>
          <p:cNvSpPr/>
          <p:nvPr/>
        </p:nvSpPr>
        <p:spPr>
          <a:xfrm>
            <a:off x="0" y="-12852"/>
            <a:ext cx="9906000" cy="285728"/>
          </a:xfrm>
          <a:prstGeom prst="rect">
            <a:avLst/>
          </a:prstGeom>
          <a:gradFill flip="none" rotWithShape="1">
            <a:gsLst>
              <a:gs pos="0">
                <a:srgbClr val="1F497D">
                  <a:lumMod val="60000"/>
                  <a:lumOff val="40000"/>
                  <a:shade val="30000"/>
                  <a:satMod val="115000"/>
                </a:srgbClr>
              </a:gs>
              <a:gs pos="50000">
                <a:srgbClr val="1F497D">
                  <a:lumMod val="60000"/>
                  <a:lumOff val="40000"/>
                  <a:shade val="67500"/>
                  <a:satMod val="115000"/>
                </a:srgbClr>
              </a:gs>
              <a:gs pos="100000">
                <a:srgbClr val="1F497D">
                  <a:lumMod val="60000"/>
                  <a:lumOff val="40000"/>
                  <a:shade val="100000"/>
                  <a:satMod val="115000"/>
                </a:srgb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ru-RU" kern="0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1804219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1669</TotalTime>
  <Words>1113</Words>
  <Application>Microsoft Office PowerPoint</Application>
  <PresentationFormat>Лист A4 (210x297 мм)</PresentationFormat>
  <Paragraphs>165</Paragraphs>
  <Slides>23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1" baseType="lpstr">
      <vt:lpstr>Arial</vt:lpstr>
      <vt:lpstr>Calibri</vt:lpstr>
      <vt:lpstr>Century Gothic</vt:lpstr>
      <vt:lpstr>Corbel</vt:lpstr>
      <vt:lpstr>Courier New</vt:lpstr>
      <vt:lpstr>Palatino Linotype</vt:lpstr>
      <vt:lpstr>Times New Roman</vt:lpstr>
      <vt:lpstr>Исполнительная</vt:lpstr>
      <vt:lpstr>проведение независимой оценки результатов освоения образовательной программы СПО в рамках гиа в соответствии с международными требованиями и профессиональными стандартами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цифры пилотного эксперимента по проведению ДЭК в 2017 году</vt:lpstr>
      <vt:lpstr>Выявленные проблемы внедрения Демонстрационного Экзамена</vt:lpstr>
      <vt:lpstr>Несоответствие процедур WS и ГИА</vt:lpstr>
      <vt:lpstr>Содержательные расхождения между компетенциями WS и ФГОС</vt:lpstr>
      <vt:lpstr>Трудности в организации логистики экзамена</vt:lpstr>
      <vt:lpstr>Высокие финансовые затраты</vt:lpstr>
      <vt:lpstr>Рассчет примерных затрат</vt:lpstr>
      <vt:lpstr>Презентация PowerPoint</vt:lpstr>
      <vt:lpstr>Презентация PowerPoint</vt:lpstr>
      <vt:lpstr>Необходимое нормативное регулирование и методическое сопровождение внедрения ДЭ </vt:lpstr>
      <vt:lpstr>Первый этап разработки  оценочных средств к ГИА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Павел Павлов</dc:creator>
  <cp:lastModifiedBy>Павел Павлов</cp:lastModifiedBy>
  <cp:revision>153</cp:revision>
  <cp:lastPrinted>2017-08-21T07:53:42Z</cp:lastPrinted>
  <dcterms:created xsi:type="dcterms:W3CDTF">2016-12-15T01:40:39Z</dcterms:created>
  <dcterms:modified xsi:type="dcterms:W3CDTF">2017-08-30T22:37:19Z</dcterms:modified>
</cp:coreProperties>
</file>